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59" r:id="rId5"/>
    <p:sldId id="260" r:id="rId6"/>
    <p:sldId id="261" r:id="rId7"/>
    <p:sldId id="263" r:id="rId8"/>
    <p:sldId id="265" r:id="rId9"/>
    <p:sldId id="266" r:id="rId10"/>
    <p:sldId id="267" r:id="rId11"/>
    <p:sldId id="268" r:id="rId12"/>
    <p:sldId id="269" r:id="rId13"/>
    <p:sldId id="270" r:id="rId14"/>
    <p:sldId id="272" r:id="rId15"/>
    <p:sldId id="274" r:id="rId16"/>
    <p:sldId id="275" r:id="rId17"/>
    <p:sldId id="276" r:id="rId18"/>
    <p:sldId id="277" r:id="rId19"/>
    <p:sldId id="295" r:id="rId20"/>
    <p:sldId id="307" r:id="rId21"/>
    <p:sldId id="298" r:id="rId22"/>
    <p:sldId id="299"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54" autoAdjust="0"/>
    <p:restoredTop sz="94660"/>
  </p:normalViewPr>
  <p:slideViewPr>
    <p:cSldViewPr snapToGrid="0">
      <p:cViewPr varScale="1">
        <p:scale>
          <a:sx n="69" d="100"/>
          <a:sy n="69" d="100"/>
        </p:scale>
        <p:origin x="68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ar-KW"/>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9D11C2C1-5569-4028-BCE7-1E38DB136B55}" type="datetimeFigureOut">
              <a:rPr lang="ar-KW" smtClean="0"/>
              <a:t>21/04/1444</a:t>
            </a:fld>
            <a:endParaRPr lang="ar-KW"/>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ar-KW"/>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KW"/>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ar-KW"/>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AB485F0D-3AB1-481C-BB2B-558A0834E14A}" type="slidenum">
              <a:rPr lang="ar-KW" smtClean="0"/>
              <a:t>‹#›</a:t>
            </a:fld>
            <a:endParaRPr lang="ar-KW"/>
          </a:p>
        </p:txBody>
      </p:sp>
    </p:spTree>
    <p:extLst>
      <p:ext uri="{BB962C8B-B14F-4D97-AF65-F5344CB8AC3E}">
        <p14:creationId xmlns:p14="http://schemas.microsoft.com/office/powerpoint/2010/main" val="1251492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عنصر نائب لصورة الشريحة 1">
            <a:extLst>
              <a:ext uri="{FF2B5EF4-FFF2-40B4-BE49-F238E27FC236}">
                <a16:creationId xmlns:a16="http://schemas.microsoft.com/office/drawing/2014/main" id="{CCA06351-487D-4B86-B9F3-0229D990DA0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عنصر نائب للملاحظات 2">
            <a:extLst>
              <a:ext uri="{FF2B5EF4-FFF2-40B4-BE49-F238E27FC236}">
                <a16:creationId xmlns:a16="http://schemas.microsoft.com/office/drawing/2014/main" id="{BF22862C-4663-4F83-9BE9-31461C9A589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eaLnBrk="1" hangingPunct="1">
              <a:spcBef>
                <a:spcPct val="0"/>
              </a:spcBef>
            </a:pPr>
            <a:r>
              <a:rPr lang="en-US" altLang="ar-KW"/>
              <a:t>Analgesia System </a:t>
            </a:r>
          </a:p>
          <a:p>
            <a:pPr algn="l" eaLnBrk="1" hangingPunct="1">
              <a:spcBef>
                <a:spcPct val="0"/>
              </a:spcBef>
            </a:pPr>
            <a:r>
              <a:rPr lang="en-US" altLang="ar-KW"/>
              <a:t>The degree to which a person reacts to pain varies tremendously. This results partly from a capability of the brain itself to suppress input of pain signals to the nervous system by activating a pain control system, called an analgesia system.</a:t>
            </a:r>
          </a:p>
          <a:p>
            <a:pPr algn="l" eaLnBrk="1" hangingPunct="1">
              <a:spcBef>
                <a:spcPct val="0"/>
              </a:spcBef>
            </a:pPr>
            <a:r>
              <a:rPr lang="en-US" altLang="ar-KW"/>
              <a:t>The analgesia system is consists of three major components:</a:t>
            </a:r>
          </a:p>
          <a:p>
            <a:pPr algn="l" eaLnBrk="1" hangingPunct="1">
              <a:spcBef>
                <a:spcPct val="0"/>
              </a:spcBef>
            </a:pPr>
            <a:r>
              <a:rPr lang="en-US" altLang="ar-KW"/>
              <a:t> (1) The periaqueductal gray and periventricular areas and portions of the third and fourth ventricles. Neurons from these areas secrete enkephalin at their endings at the raphe magnus nucleus .</a:t>
            </a:r>
          </a:p>
          <a:p>
            <a:pPr algn="l" eaLnBrk="1" hangingPunct="1">
              <a:spcBef>
                <a:spcPct val="0"/>
              </a:spcBef>
            </a:pPr>
            <a:r>
              <a:rPr lang="en-US" altLang="ar-KW"/>
              <a:t>(2) the raphe magnus nucleus  located in the lower pons and upper medulla, and the nucleus reticularis paragigantocellularis, located in the medulla. Neurons from these nuclei secrete srotonin at their endings at the pain inhibitory complex</a:t>
            </a:r>
          </a:p>
          <a:p>
            <a:pPr algn="l" eaLnBrk="1" hangingPunct="1">
              <a:spcBef>
                <a:spcPct val="0"/>
              </a:spcBef>
            </a:pPr>
            <a:r>
              <a:rPr lang="en-US" altLang="ar-KW"/>
              <a:t> (3) a pain inhibitory complex located in the dorsal horns of the spinal cord. The serotonin causes the pain inhibitory complex to secrete enkephalin. The enkephalin is believed to cause both presynaptic and postsynaptic inhibition of incoming  type C and type A δ pain fibers where they synapse in the dorsal horns. Thus, the analgesia system can block pain signals at the initial entry point to the spinal cord. </a:t>
            </a:r>
          </a:p>
          <a:p>
            <a:pPr algn="l" eaLnBrk="1" hangingPunct="1">
              <a:spcBef>
                <a:spcPct val="0"/>
              </a:spcBef>
            </a:pPr>
            <a:r>
              <a:rPr lang="en-US" altLang="ar-KW"/>
              <a:t>Electrical stimulation to periaqueductal gray area or in the raphe magnus nucleus leads to suppression of strong pain signals enter through dorsal spinal root.</a:t>
            </a:r>
          </a:p>
          <a:p>
            <a:pPr algn="l" eaLnBrk="1" hangingPunct="1">
              <a:spcBef>
                <a:spcPct val="0"/>
              </a:spcBef>
            </a:pPr>
            <a:endParaRPr lang="ar-SA" altLang="ar-KW"/>
          </a:p>
        </p:txBody>
      </p:sp>
      <p:sp>
        <p:nvSpPr>
          <p:cNvPr id="16388" name="عنصر نائب لرقم الشريحة 3">
            <a:extLst>
              <a:ext uri="{FF2B5EF4-FFF2-40B4-BE49-F238E27FC236}">
                <a16:creationId xmlns:a16="http://schemas.microsoft.com/office/drawing/2014/main" id="{FE5CAD31-0275-4183-ACD9-AE9205B627F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fontAlgn="base">
              <a:spcBef>
                <a:spcPct val="0"/>
              </a:spcBef>
              <a:spcAft>
                <a:spcPct val="0"/>
              </a:spcAft>
            </a:pPr>
            <a:fld id="{25013F17-59B8-4425-BD22-F96C197FE947}" type="slidenum">
              <a:rPr lang="ar-SA" altLang="ar-KW" smtClean="0"/>
              <a:pPr algn="l" fontAlgn="base">
                <a:spcBef>
                  <a:spcPct val="0"/>
                </a:spcBef>
                <a:spcAft>
                  <a:spcPct val="0"/>
                </a:spcAft>
              </a:pPr>
              <a:t>19</a:t>
            </a:fld>
            <a:endParaRPr lang="ar-SA" altLang="ar-KW"/>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144EFF7B-0D65-4FC3-BFFA-2D1AD02A0D3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829A15AF-75BA-41F5-B102-B73B7F2296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ar-KW"/>
          </a:p>
        </p:txBody>
      </p:sp>
      <p:sp>
        <p:nvSpPr>
          <p:cNvPr id="18436" name="Slide Number Placeholder 3">
            <a:extLst>
              <a:ext uri="{FF2B5EF4-FFF2-40B4-BE49-F238E27FC236}">
                <a16:creationId xmlns:a16="http://schemas.microsoft.com/office/drawing/2014/main" id="{4C5C494D-1081-4615-BF4A-FD4A5F1D7B8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fontAlgn="base">
              <a:spcBef>
                <a:spcPct val="0"/>
              </a:spcBef>
              <a:spcAft>
                <a:spcPct val="0"/>
              </a:spcAft>
            </a:pPr>
            <a:fld id="{889BF9F2-7C63-45EA-81DA-33D9F7C5638E}" type="slidenum">
              <a:rPr lang="ar-SA" altLang="ar-KW" smtClean="0"/>
              <a:pPr algn="l" fontAlgn="base">
                <a:spcBef>
                  <a:spcPct val="0"/>
                </a:spcBef>
                <a:spcAft>
                  <a:spcPct val="0"/>
                </a:spcAft>
              </a:pPr>
              <a:t>20</a:t>
            </a:fld>
            <a:endParaRPr lang="ar-SA" altLang="ar-KW"/>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عنصر نائب لصورة الشريحة 1">
            <a:extLst>
              <a:ext uri="{FF2B5EF4-FFF2-40B4-BE49-F238E27FC236}">
                <a16:creationId xmlns:a16="http://schemas.microsoft.com/office/drawing/2014/main" id="{0ECFF815-5090-4ADC-AA1F-9C9CCD6029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عنصر نائب للملاحظات 2">
            <a:extLst>
              <a:ext uri="{FF2B5EF4-FFF2-40B4-BE49-F238E27FC236}">
                <a16:creationId xmlns:a16="http://schemas.microsoft.com/office/drawing/2014/main" id="{19C9D421-01ED-405D-A85B-87D5D60CDA1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eaLnBrk="1" hangingPunct="1">
              <a:spcBef>
                <a:spcPct val="0"/>
              </a:spcBef>
            </a:pPr>
            <a:r>
              <a:rPr lang="en-US" altLang="ar-KW" b="1"/>
              <a:t>Inhibition of Pain Transmission by Simultaneous Tactile</a:t>
            </a:r>
            <a:endParaRPr lang="en-US" altLang="ar-KW"/>
          </a:p>
          <a:p>
            <a:pPr algn="l" eaLnBrk="1" hangingPunct="1">
              <a:spcBef>
                <a:spcPct val="0"/>
              </a:spcBef>
            </a:pPr>
            <a:r>
              <a:rPr lang="en-US" altLang="ar-KW"/>
              <a:t> Stimulation of large type Aβ sensory fibers from peripheral tactile receptors can depress transmission of pain signals from the same body area. This presumably results from local lateral inhibition in the spinal cord. It explains why such simple maneuver as rubbing the skin near painful areas is often effective in relieving pain.</a:t>
            </a:r>
          </a:p>
          <a:p>
            <a:pPr algn="l" eaLnBrk="1" hangingPunct="1">
              <a:spcBef>
                <a:spcPct val="0"/>
              </a:spcBef>
            </a:pPr>
            <a:r>
              <a:rPr lang="en-US" altLang="ar-KW" b="1"/>
              <a:t> </a:t>
            </a:r>
            <a:endParaRPr lang="en-US" altLang="ar-KW"/>
          </a:p>
          <a:p>
            <a:pPr algn="l" eaLnBrk="1" hangingPunct="1">
              <a:spcBef>
                <a:spcPct val="0"/>
              </a:spcBef>
            </a:pPr>
            <a:endParaRPr lang="ar-SA" altLang="ar-KW"/>
          </a:p>
        </p:txBody>
      </p:sp>
      <p:sp>
        <p:nvSpPr>
          <p:cNvPr id="24580" name="عنصر نائب لرقم الشريحة 3">
            <a:extLst>
              <a:ext uri="{FF2B5EF4-FFF2-40B4-BE49-F238E27FC236}">
                <a16:creationId xmlns:a16="http://schemas.microsoft.com/office/drawing/2014/main" id="{FDC07653-A5A3-4E20-8E1D-485A791B827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fontAlgn="base">
              <a:spcBef>
                <a:spcPct val="0"/>
              </a:spcBef>
              <a:spcAft>
                <a:spcPct val="0"/>
              </a:spcAft>
            </a:pPr>
            <a:fld id="{F8392715-98D3-4A5F-9B7B-ED01EA3E6DB3}" type="slidenum">
              <a:rPr lang="ar-SA" altLang="ar-KW" smtClean="0"/>
              <a:pPr algn="l" fontAlgn="base">
                <a:spcBef>
                  <a:spcPct val="0"/>
                </a:spcBef>
                <a:spcAft>
                  <a:spcPct val="0"/>
                </a:spcAft>
              </a:pPr>
              <a:t>21</a:t>
            </a:fld>
            <a:endParaRPr lang="ar-SA" altLang="ar-KW"/>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عنصر نائب لصورة الشريحة 1">
            <a:extLst>
              <a:ext uri="{FF2B5EF4-FFF2-40B4-BE49-F238E27FC236}">
                <a16:creationId xmlns:a16="http://schemas.microsoft.com/office/drawing/2014/main" id="{9ECE018B-9B8E-44F9-B000-1658009B4B4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عنصر نائب للملاحظات 2">
            <a:extLst>
              <a:ext uri="{FF2B5EF4-FFF2-40B4-BE49-F238E27FC236}">
                <a16:creationId xmlns:a16="http://schemas.microsoft.com/office/drawing/2014/main" id="{2EF1C796-3BFD-4B0F-9040-94A256FB55CF}"/>
              </a:ext>
            </a:extLst>
          </p:cNvPr>
          <p:cNvSpPr>
            <a:spLocks noGrp="1"/>
          </p:cNvSpPr>
          <p:nvPr>
            <p:ph type="body" idx="1"/>
          </p:nvPr>
        </p:nvSpPr>
        <p:spPr/>
        <p:txBody>
          <a:bodyPr/>
          <a:lstStyle/>
          <a:p>
            <a:pPr algn="justLow" rtl="0" eaLnBrk="1" fontAlgn="auto" hangingPunct="1">
              <a:lnSpc>
                <a:spcPct val="115000"/>
              </a:lnSpc>
              <a:spcBef>
                <a:spcPts val="0"/>
              </a:spcBef>
              <a:spcAft>
                <a:spcPts val="1000"/>
              </a:spcAft>
              <a:defRPr/>
            </a:pPr>
            <a:r>
              <a:rPr lang="en-US" b="1" dirty="0">
                <a:solidFill>
                  <a:srgbClr val="000000"/>
                </a:solidFill>
                <a:latin typeface="Times New Roman"/>
                <a:ea typeface="Batang"/>
                <a:cs typeface="Times New Roman"/>
              </a:rPr>
              <a:t>Some Clinical Abnormalities</a:t>
            </a:r>
            <a:endParaRPr lang="en-US" sz="1000" dirty="0">
              <a:ea typeface="Batang"/>
              <a:cs typeface="Times New Roman"/>
            </a:endParaRPr>
          </a:p>
          <a:p>
            <a:pPr marL="228600" algn="justLow" rtl="0" eaLnBrk="1" fontAlgn="auto" hangingPunct="1">
              <a:lnSpc>
                <a:spcPct val="115000"/>
              </a:lnSpc>
              <a:spcBef>
                <a:spcPts val="0"/>
              </a:spcBef>
              <a:spcAft>
                <a:spcPts val="1000"/>
              </a:spcAft>
              <a:defRPr/>
            </a:pPr>
            <a:r>
              <a:rPr lang="en-US" b="1" dirty="0" err="1">
                <a:solidFill>
                  <a:srgbClr val="000000"/>
                </a:solidFill>
                <a:latin typeface="Times New Roman"/>
                <a:ea typeface="Batang"/>
                <a:cs typeface="Times New Roman"/>
              </a:rPr>
              <a:t>Hyperalgesia</a:t>
            </a:r>
            <a:r>
              <a:rPr lang="en-US" b="1" dirty="0">
                <a:solidFill>
                  <a:srgbClr val="000000"/>
                </a:solidFill>
                <a:latin typeface="Times New Roman"/>
                <a:ea typeface="Batang"/>
                <a:cs typeface="Times New Roman"/>
              </a:rPr>
              <a:t> and </a:t>
            </a:r>
            <a:r>
              <a:rPr lang="en-US" b="1" dirty="0" err="1">
                <a:solidFill>
                  <a:srgbClr val="000000"/>
                </a:solidFill>
                <a:latin typeface="Times New Roman"/>
                <a:ea typeface="Batang"/>
                <a:cs typeface="Times New Roman"/>
              </a:rPr>
              <a:t>allodynia</a:t>
            </a:r>
            <a:endParaRPr lang="en-US" sz="1000" dirty="0">
              <a:ea typeface="Batang"/>
              <a:cs typeface="Times New Roman"/>
            </a:endParaRPr>
          </a:p>
          <a:p>
            <a:pPr marL="457200" algn="justLow" rtl="0" eaLnBrk="1" fontAlgn="auto" hangingPunct="1">
              <a:lnSpc>
                <a:spcPct val="115000"/>
              </a:lnSpc>
              <a:spcBef>
                <a:spcPts val="0"/>
              </a:spcBef>
              <a:spcAft>
                <a:spcPts val="1000"/>
              </a:spcAft>
              <a:defRPr/>
            </a:pPr>
            <a:r>
              <a:rPr lang="en-US" dirty="0" err="1">
                <a:solidFill>
                  <a:srgbClr val="000000"/>
                </a:solidFill>
                <a:latin typeface="Times New Roman"/>
                <a:ea typeface="Batang"/>
                <a:cs typeface="Times New Roman"/>
              </a:rPr>
              <a:t>Hyperalgesia</a:t>
            </a:r>
            <a:r>
              <a:rPr lang="en-US" dirty="0">
                <a:solidFill>
                  <a:srgbClr val="000000"/>
                </a:solidFill>
                <a:latin typeface="Times New Roman"/>
                <a:ea typeface="Batang"/>
                <a:cs typeface="Times New Roman"/>
              </a:rPr>
              <a:t> is an exaggerated response to a noxious stimulus, whereas </a:t>
            </a:r>
            <a:r>
              <a:rPr lang="en-US" dirty="0" err="1">
                <a:solidFill>
                  <a:srgbClr val="000000"/>
                </a:solidFill>
                <a:latin typeface="Times New Roman"/>
                <a:ea typeface="Batang"/>
                <a:cs typeface="Times New Roman"/>
              </a:rPr>
              <a:t>allodynia</a:t>
            </a:r>
            <a:r>
              <a:rPr lang="en-US" dirty="0">
                <a:solidFill>
                  <a:srgbClr val="000000"/>
                </a:solidFill>
                <a:latin typeface="Times New Roman"/>
                <a:ea typeface="Batang"/>
                <a:cs typeface="Times New Roman"/>
              </a:rPr>
              <a:t> is a sensation of pain in response to an innocuous stimulus. An example of </a:t>
            </a:r>
            <a:r>
              <a:rPr lang="en-US" dirty="0" err="1">
                <a:solidFill>
                  <a:srgbClr val="000000"/>
                </a:solidFill>
                <a:latin typeface="Times New Roman"/>
                <a:ea typeface="Batang"/>
                <a:cs typeface="Times New Roman"/>
              </a:rPr>
              <a:t>allodynia</a:t>
            </a:r>
            <a:r>
              <a:rPr lang="en-US" dirty="0">
                <a:solidFill>
                  <a:srgbClr val="000000"/>
                </a:solidFill>
                <a:latin typeface="Times New Roman"/>
                <a:ea typeface="Batang"/>
                <a:cs typeface="Times New Roman"/>
              </a:rPr>
              <a:t> is the painful sensation from a warm shower when the skin is damaged by sunburn</a:t>
            </a:r>
            <a:endParaRPr lang="en-US" sz="1000" dirty="0">
              <a:ea typeface="Batang"/>
              <a:cs typeface="Times New Roman"/>
            </a:endParaRPr>
          </a:p>
          <a:p>
            <a:pPr algn="l" rtl="0" eaLnBrk="1" fontAlgn="auto" hangingPunct="1">
              <a:spcBef>
                <a:spcPts val="0"/>
              </a:spcBef>
              <a:spcAft>
                <a:spcPts val="0"/>
              </a:spcAft>
              <a:defRPr/>
            </a:pPr>
            <a:endParaRPr lang="ar-SA" dirty="0"/>
          </a:p>
        </p:txBody>
      </p:sp>
      <p:sp>
        <p:nvSpPr>
          <p:cNvPr id="26628" name="عنصر نائب لرقم الشريحة 3">
            <a:extLst>
              <a:ext uri="{FF2B5EF4-FFF2-40B4-BE49-F238E27FC236}">
                <a16:creationId xmlns:a16="http://schemas.microsoft.com/office/drawing/2014/main" id="{A78B3F14-49CF-4282-A240-3A79918E686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fontAlgn="base">
              <a:spcBef>
                <a:spcPct val="0"/>
              </a:spcBef>
              <a:spcAft>
                <a:spcPct val="0"/>
              </a:spcAft>
            </a:pPr>
            <a:fld id="{EB50C314-3B3D-4928-88E0-C210E7630449}" type="slidenum">
              <a:rPr lang="ar-SA" altLang="ar-KW" smtClean="0"/>
              <a:pPr algn="l" fontAlgn="base">
                <a:spcBef>
                  <a:spcPct val="0"/>
                </a:spcBef>
                <a:spcAft>
                  <a:spcPct val="0"/>
                </a:spcAft>
              </a:pPr>
              <a:t>22</a:t>
            </a:fld>
            <a:endParaRPr lang="ar-SA" altLang="ar-KW"/>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AA9D6C7-88CC-403D-B653-AAC58A4E557C}" type="datetimeFigureOut">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CF64-F718-424B-9E0E-71CC2976BBF5}" type="slidenum">
              <a:rPr lang="en-US" smtClean="0"/>
              <a:t>‹#›</a:t>
            </a:fld>
            <a:endParaRPr lang="en-US"/>
          </a:p>
        </p:txBody>
      </p:sp>
    </p:spTree>
    <p:extLst>
      <p:ext uri="{BB962C8B-B14F-4D97-AF65-F5344CB8AC3E}">
        <p14:creationId xmlns:p14="http://schemas.microsoft.com/office/powerpoint/2010/main" val="1984882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A9D6C7-88CC-403D-B653-AAC58A4E557C}" type="datetimeFigureOut">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CF64-F718-424B-9E0E-71CC2976BBF5}" type="slidenum">
              <a:rPr lang="en-US" smtClean="0"/>
              <a:t>‹#›</a:t>
            </a:fld>
            <a:endParaRPr lang="en-US"/>
          </a:p>
        </p:txBody>
      </p:sp>
    </p:spTree>
    <p:extLst>
      <p:ext uri="{BB962C8B-B14F-4D97-AF65-F5344CB8AC3E}">
        <p14:creationId xmlns:p14="http://schemas.microsoft.com/office/powerpoint/2010/main" val="402810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A9D6C7-88CC-403D-B653-AAC58A4E557C}" type="datetimeFigureOut">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CF64-F718-424B-9E0E-71CC2976BBF5}" type="slidenum">
              <a:rPr lang="en-US" smtClean="0"/>
              <a:t>‹#›</a:t>
            </a:fld>
            <a:endParaRPr lang="en-US"/>
          </a:p>
        </p:txBody>
      </p:sp>
    </p:spTree>
    <p:extLst>
      <p:ext uri="{BB962C8B-B14F-4D97-AF65-F5344CB8AC3E}">
        <p14:creationId xmlns:p14="http://schemas.microsoft.com/office/powerpoint/2010/main" val="462431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A9D6C7-88CC-403D-B653-AAC58A4E557C}" type="datetimeFigureOut">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CF64-F718-424B-9E0E-71CC2976BBF5}" type="slidenum">
              <a:rPr lang="en-US" smtClean="0"/>
              <a:t>‹#›</a:t>
            </a:fld>
            <a:endParaRPr lang="en-US"/>
          </a:p>
        </p:txBody>
      </p:sp>
    </p:spTree>
    <p:extLst>
      <p:ext uri="{BB962C8B-B14F-4D97-AF65-F5344CB8AC3E}">
        <p14:creationId xmlns:p14="http://schemas.microsoft.com/office/powerpoint/2010/main" val="198164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A9D6C7-88CC-403D-B653-AAC58A4E557C}" type="datetimeFigureOut">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CF64-F718-424B-9E0E-71CC2976BBF5}" type="slidenum">
              <a:rPr lang="en-US" smtClean="0"/>
              <a:t>‹#›</a:t>
            </a:fld>
            <a:endParaRPr lang="en-US"/>
          </a:p>
        </p:txBody>
      </p:sp>
    </p:spTree>
    <p:extLst>
      <p:ext uri="{BB962C8B-B14F-4D97-AF65-F5344CB8AC3E}">
        <p14:creationId xmlns:p14="http://schemas.microsoft.com/office/powerpoint/2010/main" val="4045672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A9D6C7-88CC-403D-B653-AAC58A4E557C}" type="datetimeFigureOut">
              <a:rPr lang="en-US" smtClean="0"/>
              <a:t>11/15/2022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CF64-F718-424B-9E0E-71CC2976BBF5}" type="slidenum">
              <a:rPr lang="en-US" smtClean="0"/>
              <a:t>‹#›</a:t>
            </a:fld>
            <a:endParaRPr lang="en-US"/>
          </a:p>
        </p:txBody>
      </p:sp>
    </p:spTree>
    <p:extLst>
      <p:ext uri="{BB962C8B-B14F-4D97-AF65-F5344CB8AC3E}">
        <p14:creationId xmlns:p14="http://schemas.microsoft.com/office/powerpoint/2010/main" val="4254821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A9D6C7-88CC-403D-B653-AAC58A4E557C}" type="datetimeFigureOut">
              <a:rPr lang="en-US" smtClean="0"/>
              <a:t>11/15/2022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0DCF64-F718-424B-9E0E-71CC2976BBF5}" type="slidenum">
              <a:rPr lang="en-US" smtClean="0"/>
              <a:t>‹#›</a:t>
            </a:fld>
            <a:endParaRPr lang="en-US"/>
          </a:p>
        </p:txBody>
      </p:sp>
    </p:spTree>
    <p:extLst>
      <p:ext uri="{BB962C8B-B14F-4D97-AF65-F5344CB8AC3E}">
        <p14:creationId xmlns:p14="http://schemas.microsoft.com/office/powerpoint/2010/main" val="253893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A9D6C7-88CC-403D-B653-AAC58A4E557C}" type="datetimeFigureOut">
              <a:rPr lang="en-US" smtClean="0"/>
              <a:t>11/15/2022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0DCF64-F718-424B-9E0E-71CC2976BBF5}" type="slidenum">
              <a:rPr lang="en-US" smtClean="0"/>
              <a:t>‹#›</a:t>
            </a:fld>
            <a:endParaRPr lang="en-US"/>
          </a:p>
        </p:txBody>
      </p:sp>
    </p:spTree>
    <p:extLst>
      <p:ext uri="{BB962C8B-B14F-4D97-AF65-F5344CB8AC3E}">
        <p14:creationId xmlns:p14="http://schemas.microsoft.com/office/powerpoint/2010/main" val="600335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A9D6C7-88CC-403D-B653-AAC58A4E557C}" type="datetimeFigureOut">
              <a:rPr lang="en-US" smtClean="0"/>
              <a:t>11/15/2022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0DCF64-F718-424B-9E0E-71CC2976BBF5}" type="slidenum">
              <a:rPr lang="en-US" smtClean="0"/>
              <a:t>‹#›</a:t>
            </a:fld>
            <a:endParaRPr lang="en-US"/>
          </a:p>
        </p:txBody>
      </p:sp>
    </p:spTree>
    <p:extLst>
      <p:ext uri="{BB962C8B-B14F-4D97-AF65-F5344CB8AC3E}">
        <p14:creationId xmlns:p14="http://schemas.microsoft.com/office/powerpoint/2010/main" val="1245476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A9D6C7-88CC-403D-B653-AAC58A4E557C}" type="datetimeFigureOut">
              <a:rPr lang="en-US" smtClean="0"/>
              <a:t>11/15/2022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CF64-F718-424B-9E0E-71CC2976BBF5}" type="slidenum">
              <a:rPr lang="en-US" smtClean="0"/>
              <a:t>‹#›</a:t>
            </a:fld>
            <a:endParaRPr lang="en-US"/>
          </a:p>
        </p:txBody>
      </p:sp>
    </p:spTree>
    <p:extLst>
      <p:ext uri="{BB962C8B-B14F-4D97-AF65-F5344CB8AC3E}">
        <p14:creationId xmlns:p14="http://schemas.microsoft.com/office/powerpoint/2010/main" val="4053448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A9D6C7-88CC-403D-B653-AAC58A4E557C}" type="datetimeFigureOut">
              <a:rPr lang="en-US" smtClean="0"/>
              <a:t>11/15/2022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CF64-F718-424B-9E0E-71CC2976BBF5}" type="slidenum">
              <a:rPr lang="en-US" smtClean="0"/>
              <a:t>‹#›</a:t>
            </a:fld>
            <a:endParaRPr lang="en-US"/>
          </a:p>
        </p:txBody>
      </p:sp>
    </p:spTree>
    <p:extLst>
      <p:ext uri="{BB962C8B-B14F-4D97-AF65-F5344CB8AC3E}">
        <p14:creationId xmlns:p14="http://schemas.microsoft.com/office/powerpoint/2010/main" val="1604124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A9D6C7-88CC-403D-B653-AAC58A4E557C}" type="datetimeFigureOut">
              <a:rPr lang="en-US" smtClean="0"/>
              <a:t>11/15/2022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0DCF64-F718-424B-9E0E-71CC2976BBF5}" type="slidenum">
              <a:rPr lang="en-US" smtClean="0"/>
              <a:t>‹#›</a:t>
            </a:fld>
            <a:endParaRPr lang="en-US"/>
          </a:p>
        </p:txBody>
      </p:sp>
    </p:spTree>
    <p:extLst>
      <p:ext uri="{BB962C8B-B14F-4D97-AF65-F5344CB8AC3E}">
        <p14:creationId xmlns:p14="http://schemas.microsoft.com/office/powerpoint/2010/main" val="30444234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6873" y="1173879"/>
            <a:ext cx="9144000" cy="2387600"/>
          </a:xfrm>
        </p:spPr>
        <p:txBody>
          <a:bodyPr>
            <a:normAutofit/>
          </a:bodyPr>
          <a:lstStyle/>
          <a:p>
            <a:r>
              <a:rPr lang="en-US" sz="6600" dirty="0">
                <a:solidFill>
                  <a:srgbClr val="C00000"/>
                </a:solidFill>
                <a:latin typeface="Times New Roman" panose="02020603050405020304" pitchFamily="18" charset="0"/>
                <a:cs typeface="Times New Roman" panose="02020603050405020304" pitchFamily="18" charset="0"/>
              </a:rPr>
              <a:t>Pain</a:t>
            </a:r>
          </a:p>
        </p:txBody>
      </p:sp>
      <p:sp>
        <p:nvSpPr>
          <p:cNvPr id="4" name="Subtitle 2"/>
          <p:cNvSpPr txBox="1">
            <a:spLocks noGrp="1"/>
          </p:cNvSpPr>
          <p:nvPr>
            <p:ph type="subTitle" idx="1"/>
          </p:nvPr>
        </p:nvSpPr>
        <p:spPr bwMode="auto">
          <a:xfrm>
            <a:off x="2229510" y="4220225"/>
            <a:ext cx="6181859" cy="1655762"/>
          </a:xfrm>
          <a:prstGeom prst="rect">
            <a:avLst/>
          </a:prstGeom>
          <a:noFill/>
          <a:ln w="9525">
            <a:solidFill>
              <a:schemeClr val="accent2">
                <a:lumMod val="75000"/>
              </a:schemeClr>
            </a:solidFill>
            <a:miter lim="800000"/>
            <a:headEnd/>
            <a:tailEnd/>
          </a:ln>
        </p:spPr>
        <p:txBody>
          <a:bodyPr vert="horz" wrap="square" lIns="91440" tIns="45720" rIns="91440" bIns="45720" numCol="1" anchor="t" anchorCtr="0" compatLnSpc="1">
            <a:prstTxWarp prst="textNoShape">
              <a:avLst/>
            </a:prstTxWarp>
            <a:noAutofit/>
          </a:bodyPr>
          <a:lstStyle>
            <a:lvl1pPr marL="0" indent="0" algn="ctr" rtl="0" eaLnBrk="0" fontAlgn="base" hangingPunct="0">
              <a:spcBef>
                <a:spcPct val="20000"/>
              </a:spcBef>
              <a:spcAft>
                <a:spcPct val="0"/>
              </a:spcAft>
              <a:buFont typeface="Arial"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a:solidFill>
                  <a:srgbClr val="002060"/>
                </a:solidFill>
                <a:latin typeface="Times New Roman" panose="02020603050405020304" pitchFamily="18" charset="0"/>
                <a:cs typeface="Times New Roman" panose="02020603050405020304" pitchFamily="18" charset="0"/>
              </a:rPr>
              <a:t>Dr. </a:t>
            </a:r>
            <a:r>
              <a:rPr lang="en-US" smtClean="0">
                <a:solidFill>
                  <a:srgbClr val="002060"/>
                </a:solidFill>
                <a:latin typeface="Times New Roman" panose="02020603050405020304" pitchFamily="18" charset="0"/>
                <a:cs typeface="Times New Roman" panose="02020603050405020304" pitchFamily="18" charset="0"/>
              </a:rPr>
              <a:t>massara</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ghassan</a:t>
            </a:r>
            <a:endParaRPr lang="en-US" dirty="0">
              <a:solidFill>
                <a:srgbClr val="002060"/>
              </a:solidFill>
              <a:latin typeface="Times New Roman" panose="02020603050405020304" pitchFamily="18" charset="0"/>
              <a:cs typeface="Times New Roman" panose="02020603050405020304" pitchFamily="18" charset="0"/>
            </a:endParaRPr>
          </a:p>
          <a:p>
            <a:pPr>
              <a:lnSpc>
                <a:spcPct val="150000"/>
              </a:lnSpc>
              <a:defRPr/>
            </a:pPr>
            <a:r>
              <a:rPr lang="en-US" sz="2000" kern="10" dirty="0">
                <a:ln w="9525">
                  <a:noFill/>
                  <a:round/>
                  <a:headEnd/>
                  <a:tailEnd/>
                </a:ln>
                <a:solidFill>
                  <a:srgbClr val="002060"/>
                </a:solidFill>
                <a:latin typeface="Times New Roman" panose="02020603050405020304" pitchFamily="18" charset="0"/>
                <a:cs typeface="Times New Roman" panose="02020603050405020304" pitchFamily="18" charset="0"/>
              </a:rPr>
              <a:t>Physiology Department</a:t>
            </a:r>
          </a:p>
          <a:p>
            <a:pPr>
              <a:lnSpc>
                <a:spcPct val="150000"/>
              </a:lnSpc>
              <a:defRPr/>
            </a:pPr>
            <a:r>
              <a:rPr lang="en-US" sz="2000" kern="10" dirty="0">
                <a:ln w="9525">
                  <a:noFill/>
                  <a:round/>
                  <a:headEnd/>
                  <a:tailEnd/>
                </a:ln>
                <a:solidFill>
                  <a:srgbClr val="002060"/>
                </a:solidFill>
                <a:latin typeface="Times New Roman" panose="02020603050405020304" pitchFamily="18" charset="0"/>
                <a:cs typeface="Times New Roman" panose="02020603050405020304" pitchFamily="18" charset="0"/>
              </a:rPr>
              <a:t>College of Medicine\ University of </a:t>
            </a:r>
            <a:r>
              <a:rPr lang="en-US" sz="2000" kern="10" dirty="0" err="1">
                <a:ln w="9525">
                  <a:noFill/>
                  <a:round/>
                  <a:headEnd/>
                  <a:tailEnd/>
                </a:ln>
                <a:solidFill>
                  <a:srgbClr val="002060"/>
                </a:solidFill>
                <a:latin typeface="Times New Roman" panose="02020603050405020304" pitchFamily="18" charset="0"/>
                <a:cs typeface="Times New Roman" panose="02020603050405020304" pitchFamily="18" charset="0"/>
              </a:rPr>
              <a:t>Basrah</a:t>
            </a:r>
            <a:endParaRPr lang="en-AU" kern="10" dirty="0">
              <a:ln w="9525">
                <a:noFill/>
                <a:round/>
                <a:headEnd/>
                <a:tailEnd/>
              </a:ln>
              <a:solidFill>
                <a:srgbClr val="002060"/>
              </a:solidFill>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5" name="Picture 2" descr="C:\Users\HP\Desktop\fifth_copy_400x4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2700" y="182563"/>
            <a:ext cx="1557338"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صورة 1" descr="C:\Users\haithemjwad\Desktop\شعار جامعة البصرة.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 y="228600"/>
            <a:ext cx="14097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9366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9451" y="378822"/>
            <a:ext cx="10907486" cy="6139543"/>
          </a:xfrm>
        </p:spPr>
      </p:pic>
      <p:sp>
        <p:nvSpPr>
          <p:cNvPr id="3" name="Footer Placeholder 8">
            <a:extLst>
              <a:ext uri="{FF2B5EF4-FFF2-40B4-BE49-F238E27FC236}">
                <a16:creationId xmlns:a16="http://schemas.microsoft.com/office/drawing/2014/main" id="{B08E7A12-6F0F-4BBB-8281-BCD0556ED7DB}"/>
              </a:ext>
            </a:extLst>
          </p:cNvPr>
          <p:cNvSpPr>
            <a:spLocks noGrp="1"/>
          </p:cNvSpPr>
          <p:nvPr/>
        </p:nvSpPr>
        <p:spPr bwMode="auto">
          <a:xfrm>
            <a:off x="180975" y="6370638"/>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altLang="ar-KW" sz="1600" b="1">
                <a:solidFill>
                  <a:srgbClr val="898989"/>
                </a:solidFill>
                <a:latin typeface="Arial Narrow" panose="020B0606020202030204" pitchFamily="34" charset="0"/>
              </a:rPr>
              <a:t>University of Basrah-College of Medicine-Physiology Department</a:t>
            </a:r>
          </a:p>
        </p:txBody>
      </p:sp>
      <p:sp>
        <p:nvSpPr>
          <p:cNvPr id="5" name="Slide Number Placeholder 8">
            <a:extLst>
              <a:ext uri="{FF2B5EF4-FFF2-40B4-BE49-F238E27FC236}">
                <a16:creationId xmlns:a16="http://schemas.microsoft.com/office/drawing/2014/main" id="{FF5EE496-A968-4550-BFCF-D3EC3B4A8DF1}"/>
              </a:ext>
            </a:extLst>
          </p:cNvPr>
          <p:cNvSpPr>
            <a:spLocks noGrp="1"/>
          </p:cNvSpPr>
          <p:nvPr/>
        </p:nvSpPr>
        <p:spPr>
          <a:xfrm>
            <a:off x="9279856" y="6311900"/>
            <a:ext cx="2184400" cy="365125"/>
          </a:xfrm>
          <a:prstGeom prst="rect">
            <a:avLst/>
          </a:prstGeom>
        </p:spPr>
        <p:txBody>
          <a:bodyPr anchor="ctr"/>
          <a:lstStyle>
            <a:defPPr>
              <a:defRPr lang="ar-SA"/>
            </a:defPPr>
            <a:lvl1pPr algn="r" rtl="1" fontAlgn="base">
              <a:spcBef>
                <a:spcPct val="0"/>
              </a:spcBef>
              <a:spcAft>
                <a:spcPct val="0"/>
              </a:spcAft>
              <a:defRPr sz="1200" kern="1200">
                <a:solidFill>
                  <a:srgbClr val="898989"/>
                </a:solidFill>
                <a:latin typeface="Times New Roman" panose="02020603050405020304" pitchFamily="18"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a:lstStyle>
          <a:p>
            <a:pPr>
              <a:defRPr/>
            </a:pPr>
            <a:r>
              <a:rPr lang="en-AU" sz="1400" b="1" dirty="0">
                <a:solidFill>
                  <a:schemeClr val="tx1">
                    <a:tint val="75000"/>
                  </a:schemeClr>
                </a:solidFill>
                <a:latin typeface="Arial Narrow" pitchFamily="34" charset="0"/>
                <a:cs typeface="Arial" charset="0"/>
              </a:rPr>
              <a:t>9</a:t>
            </a:r>
          </a:p>
        </p:txBody>
      </p:sp>
    </p:spTree>
    <p:extLst>
      <p:ext uri="{BB962C8B-B14F-4D97-AF65-F5344CB8AC3E}">
        <p14:creationId xmlns:p14="http://schemas.microsoft.com/office/powerpoint/2010/main" val="2852396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Pain also classified in to</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a:solidFill>
                  <a:srgbClr val="C00000"/>
                </a:solidFill>
                <a:latin typeface="Times New Roman" panose="02020603050405020304" pitchFamily="18" charset="0"/>
                <a:cs typeface="Times New Roman" panose="02020603050405020304" pitchFamily="18" charset="0"/>
              </a:rPr>
              <a:t>Superficial pain</a:t>
            </a:r>
          </a:p>
          <a:p>
            <a:r>
              <a:rPr lang="en-US" dirty="0">
                <a:solidFill>
                  <a:srgbClr val="C00000"/>
                </a:solidFill>
                <a:latin typeface="Times New Roman" panose="02020603050405020304" pitchFamily="18" charset="0"/>
                <a:cs typeface="Times New Roman" panose="02020603050405020304" pitchFamily="18" charset="0"/>
              </a:rPr>
              <a:t>Visceral pain</a:t>
            </a:r>
          </a:p>
          <a:p>
            <a:r>
              <a:rPr lang="en-US" dirty="0">
                <a:solidFill>
                  <a:srgbClr val="C00000"/>
                </a:solidFill>
                <a:latin typeface="Times New Roman" panose="02020603050405020304" pitchFamily="18" charset="0"/>
                <a:cs typeface="Times New Roman" panose="02020603050405020304" pitchFamily="18" charset="0"/>
              </a:rPr>
              <a:t>Deep pain</a:t>
            </a:r>
          </a:p>
        </p:txBody>
      </p:sp>
      <p:sp>
        <p:nvSpPr>
          <p:cNvPr id="4" name="Footer Placeholder 8">
            <a:extLst>
              <a:ext uri="{FF2B5EF4-FFF2-40B4-BE49-F238E27FC236}">
                <a16:creationId xmlns:a16="http://schemas.microsoft.com/office/drawing/2014/main" id="{CA5F2773-5D22-4FE9-B6DE-FF0F1773F554}"/>
              </a:ext>
            </a:extLst>
          </p:cNvPr>
          <p:cNvSpPr>
            <a:spLocks noGrp="1"/>
          </p:cNvSpPr>
          <p:nvPr/>
        </p:nvSpPr>
        <p:spPr bwMode="auto">
          <a:xfrm>
            <a:off x="180975" y="6370638"/>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altLang="ar-KW" sz="1600" b="1">
                <a:solidFill>
                  <a:srgbClr val="898989"/>
                </a:solidFill>
                <a:latin typeface="Arial Narrow" panose="020B0606020202030204" pitchFamily="34" charset="0"/>
              </a:rPr>
              <a:t>University of Basrah-College of Medicine-Physiology Department</a:t>
            </a:r>
          </a:p>
        </p:txBody>
      </p:sp>
      <p:sp>
        <p:nvSpPr>
          <p:cNvPr id="5" name="Slide Number Placeholder 8">
            <a:extLst>
              <a:ext uri="{FF2B5EF4-FFF2-40B4-BE49-F238E27FC236}">
                <a16:creationId xmlns:a16="http://schemas.microsoft.com/office/drawing/2014/main" id="{091023B6-955F-4F3F-9CCD-4FEFC1CA9E1E}"/>
              </a:ext>
            </a:extLst>
          </p:cNvPr>
          <p:cNvSpPr>
            <a:spLocks noGrp="1"/>
          </p:cNvSpPr>
          <p:nvPr/>
        </p:nvSpPr>
        <p:spPr>
          <a:xfrm>
            <a:off x="9279856" y="6311900"/>
            <a:ext cx="2184400" cy="365125"/>
          </a:xfrm>
          <a:prstGeom prst="rect">
            <a:avLst/>
          </a:prstGeom>
        </p:spPr>
        <p:txBody>
          <a:bodyPr anchor="ctr"/>
          <a:lstStyle>
            <a:defPPr>
              <a:defRPr lang="ar-SA"/>
            </a:defPPr>
            <a:lvl1pPr algn="r" rtl="1" fontAlgn="base">
              <a:spcBef>
                <a:spcPct val="0"/>
              </a:spcBef>
              <a:spcAft>
                <a:spcPct val="0"/>
              </a:spcAft>
              <a:defRPr sz="1200" kern="1200">
                <a:solidFill>
                  <a:srgbClr val="898989"/>
                </a:solidFill>
                <a:latin typeface="Times New Roman" panose="02020603050405020304" pitchFamily="18"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a:lstStyle>
          <a:p>
            <a:pPr>
              <a:defRPr/>
            </a:pPr>
            <a:r>
              <a:rPr lang="en-AU" sz="1400" b="1" dirty="0">
                <a:solidFill>
                  <a:schemeClr val="tx1">
                    <a:tint val="75000"/>
                  </a:schemeClr>
                </a:solidFill>
                <a:latin typeface="Arial Narrow" pitchFamily="34" charset="0"/>
                <a:cs typeface="Arial" charset="0"/>
              </a:rPr>
              <a:t>10</a:t>
            </a:r>
          </a:p>
        </p:txBody>
      </p:sp>
    </p:spTree>
    <p:extLst>
      <p:ext uri="{BB962C8B-B14F-4D97-AF65-F5344CB8AC3E}">
        <p14:creationId xmlns:p14="http://schemas.microsoft.com/office/powerpoint/2010/main" val="84842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latin typeface="Times New Roman" panose="02020603050405020304" pitchFamily="18" charset="0"/>
                <a:cs typeface="Times New Roman" panose="02020603050405020304" pitchFamily="18" charset="0"/>
              </a:rPr>
              <a:t>Deep pain</a:t>
            </a:r>
            <a:br>
              <a:rPr lang="en-US" dirty="0">
                <a:solidFill>
                  <a:srgbClr val="C00000"/>
                </a:solidFill>
                <a:latin typeface="Times New Roman" panose="02020603050405020304" pitchFamily="18" charset="0"/>
                <a:cs typeface="Times New Roman" panose="02020603050405020304" pitchFamily="18" charset="0"/>
              </a:rPr>
            </a:br>
            <a:endParaRPr lang="en-US"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Come from deep tissues like fascia, muscles and bones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There is little rapid , bright pain , because of relative deficiency of A delta nerve fibers in deep structures.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Deep and visceral pain are poorly localized , nauseating, and frequently associated with sweating and changes in blood pressure</a:t>
            </a:r>
          </a:p>
        </p:txBody>
      </p:sp>
      <p:sp>
        <p:nvSpPr>
          <p:cNvPr id="4" name="Footer Placeholder 8">
            <a:extLst>
              <a:ext uri="{FF2B5EF4-FFF2-40B4-BE49-F238E27FC236}">
                <a16:creationId xmlns:a16="http://schemas.microsoft.com/office/drawing/2014/main" id="{AD456967-D6FF-4C6B-BC3D-1576D18B1B8A}"/>
              </a:ext>
            </a:extLst>
          </p:cNvPr>
          <p:cNvSpPr>
            <a:spLocks noGrp="1"/>
          </p:cNvSpPr>
          <p:nvPr/>
        </p:nvSpPr>
        <p:spPr bwMode="auto">
          <a:xfrm>
            <a:off x="193007" y="6394702"/>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altLang="ar-KW" sz="1600" b="1">
                <a:solidFill>
                  <a:srgbClr val="898989"/>
                </a:solidFill>
                <a:latin typeface="Arial Narrow" panose="020B0606020202030204" pitchFamily="34" charset="0"/>
              </a:rPr>
              <a:t>University of Basrah-College of Medicine-Physiology Department</a:t>
            </a:r>
          </a:p>
        </p:txBody>
      </p:sp>
      <p:sp>
        <p:nvSpPr>
          <p:cNvPr id="5" name="Slide Number Placeholder 8">
            <a:extLst>
              <a:ext uri="{FF2B5EF4-FFF2-40B4-BE49-F238E27FC236}">
                <a16:creationId xmlns:a16="http://schemas.microsoft.com/office/drawing/2014/main" id="{3984F108-FDAB-49BF-9140-0569580A9D00}"/>
              </a:ext>
            </a:extLst>
          </p:cNvPr>
          <p:cNvSpPr>
            <a:spLocks noGrp="1"/>
          </p:cNvSpPr>
          <p:nvPr/>
        </p:nvSpPr>
        <p:spPr>
          <a:xfrm>
            <a:off x="9279856" y="6311900"/>
            <a:ext cx="2184400" cy="365125"/>
          </a:xfrm>
          <a:prstGeom prst="rect">
            <a:avLst/>
          </a:prstGeom>
        </p:spPr>
        <p:txBody>
          <a:bodyPr anchor="ctr"/>
          <a:lstStyle>
            <a:defPPr>
              <a:defRPr lang="ar-SA"/>
            </a:defPPr>
            <a:lvl1pPr algn="r" rtl="1" fontAlgn="base">
              <a:spcBef>
                <a:spcPct val="0"/>
              </a:spcBef>
              <a:spcAft>
                <a:spcPct val="0"/>
              </a:spcAft>
              <a:defRPr sz="1200" kern="1200">
                <a:solidFill>
                  <a:srgbClr val="898989"/>
                </a:solidFill>
                <a:latin typeface="Times New Roman" panose="02020603050405020304" pitchFamily="18"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a:lstStyle>
          <a:p>
            <a:pPr>
              <a:defRPr/>
            </a:pPr>
            <a:r>
              <a:rPr lang="en-AU" sz="1400" b="1" dirty="0">
                <a:solidFill>
                  <a:schemeClr val="tx1">
                    <a:tint val="75000"/>
                  </a:schemeClr>
                </a:solidFill>
                <a:latin typeface="Arial Narrow" pitchFamily="34" charset="0"/>
                <a:cs typeface="Arial" charset="0"/>
              </a:rPr>
              <a:t>11</a:t>
            </a:r>
          </a:p>
        </p:txBody>
      </p:sp>
    </p:spTree>
    <p:extLst>
      <p:ext uri="{BB962C8B-B14F-4D97-AF65-F5344CB8AC3E}">
        <p14:creationId xmlns:p14="http://schemas.microsoft.com/office/powerpoint/2010/main" val="1458267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latin typeface="Times New Roman" panose="02020603050405020304" pitchFamily="18" charset="0"/>
                <a:cs typeface="Times New Roman" panose="02020603050405020304" pitchFamily="18" charset="0"/>
              </a:rPr>
              <a:t>Visceral pain</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Come from the viscera of the body</a:t>
            </a:r>
          </a:p>
          <a:p>
            <a:r>
              <a:rPr lang="en-US" dirty="0">
                <a:latin typeface="Times New Roman" panose="02020603050405020304" pitchFamily="18" charset="0"/>
                <a:cs typeface="Times New Roman" panose="02020603050405020304" pitchFamily="18" charset="0"/>
              </a:rPr>
              <a:t>Poorly localized unpleasant and associated with nausea and autonomic symptoms </a:t>
            </a:r>
          </a:p>
          <a:p>
            <a:r>
              <a:rPr lang="en-US" dirty="0">
                <a:latin typeface="Times New Roman" panose="02020603050405020304" pitchFamily="18" charset="0"/>
                <a:cs typeface="Times New Roman" panose="02020603050405020304" pitchFamily="18" charset="0"/>
              </a:rPr>
              <a:t>Visceral pain often radiates or is referred to other areas.</a:t>
            </a:r>
          </a:p>
          <a:p>
            <a:r>
              <a:rPr lang="en-US" dirty="0">
                <a:latin typeface="Times New Roman" panose="02020603050405020304" pitchFamily="18" charset="0"/>
                <a:cs typeface="Times New Roman" panose="02020603050405020304" pitchFamily="18" charset="0"/>
              </a:rPr>
              <a:t>Highly </a:t>
            </a:r>
            <a:r>
              <a:rPr lang="en-US" dirty="0">
                <a:solidFill>
                  <a:srgbClr val="C00000"/>
                </a:solidFill>
                <a:latin typeface="Times New Roman" panose="02020603050405020304" pitchFamily="18" charset="0"/>
                <a:cs typeface="Times New Roman" panose="02020603050405020304" pitchFamily="18" charset="0"/>
              </a:rPr>
              <a:t>localized</a:t>
            </a:r>
            <a:r>
              <a:rPr lang="en-US" dirty="0">
                <a:latin typeface="Times New Roman" panose="02020603050405020304" pitchFamily="18" charset="0"/>
                <a:cs typeface="Times New Roman" panose="02020603050405020304" pitchFamily="18" charset="0"/>
              </a:rPr>
              <a:t> types of damage to the viscera seldom cause severe pain.(surgeon can cut the gut entirely)</a:t>
            </a:r>
          </a:p>
          <a:p>
            <a:r>
              <a:rPr lang="en-US" dirty="0">
                <a:latin typeface="Times New Roman" panose="02020603050405020304" pitchFamily="18" charset="0"/>
                <a:cs typeface="Times New Roman" panose="02020603050405020304" pitchFamily="18" charset="0"/>
              </a:rPr>
              <a:t>Conversely, any stimulus that causes </a:t>
            </a:r>
            <a:r>
              <a:rPr lang="en-US" dirty="0">
                <a:solidFill>
                  <a:srgbClr val="C00000"/>
                </a:solidFill>
                <a:latin typeface="Times New Roman" panose="02020603050405020304" pitchFamily="18" charset="0"/>
                <a:cs typeface="Times New Roman" panose="02020603050405020304" pitchFamily="18" charset="0"/>
              </a:rPr>
              <a:t>diffuse </a:t>
            </a:r>
            <a:r>
              <a:rPr lang="en-US" dirty="0">
                <a:latin typeface="Times New Roman" panose="02020603050405020304" pitchFamily="18" charset="0"/>
                <a:cs typeface="Times New Roman" panose="02020603050405020304" pitchFamily="18" charset="0"/>
              </a:rPr>
              <a:t>stimulation of pain nerve endings throughout a viscous causes severe pain </a:t>
            </a:r>
            <a:r>
              <a:rPr lang="en-US" dirty="0" err="1">
                <a:latin typeface="Times New Roman" panose="02020603050405020304" pitchFamily="18" charset="0"/>
                <a:cs typeface="Times New Roman" panose="02020603050405020304" pitchFamily="18" charset="0"/>
              </a:rPr>
              <a:t>e.g</a:t>
            </a:r>
            <a:r>
              <a:rPr lang="en-US" dirty="0">
                <a:latin typeface="Times New Roman" panose="02020603050405020304" pitchFamily="18" charset="0"/>
                <a:cs typeface="Times New Roman" panose="02020603050405020304" pitchFamily="18" charset="0"/>
              </a:rPr>
              <a:t> ischemia.</a:t>
            </a:r>
          </a:p>
          <a:p>
            <a:endParaRPr lang="en-US" dirty="0">
              <a:latin typeface="Times New Roman" panose="02020603050405020304" pitchFamily="18" charset="0"/>
              <a:cs typeface="Times New Roman" panose="02020603050405020304" pitchFamily="18" charset="0"/>
            </a:endParaRPr>
          </a:p>
        </p:txBody>
      </p:sp>
      <p:sp>
        <p:nvSpPr>
          <p:cNvPr id="4" name="Footer Placeholder 8">
            <a:extLst>
              <a:ext uri="{FF2B5EF4-FFF2-40B4-BE49-F238E27FC236}">
                <a16:creationId xmlns:a16="http://schemas.microsoft.com/office/drawing/2014/main" id="{059D9B3D-896A-439E-9AAA-590D7EA50D51}"/>
              </a:ext>
            </a:extLst>
          </p:cNvPr>
          <p:cNvSpPr>
            <a:spLocks noGrp="1"/>
          </p:cNvSpPr>
          <p:nvPr/>
        </p:nvSpPr>
        <p:spPr bwMode="auto">
          <a:xfrm>
            <a:off x="180975" y="6382670"/>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altLang="ar-KW" sz="1600" b="1">
                <a:solidFill>
                  <a:srgbClr val="898989"/>
                </a:solidFill>
                <a:latin typeface="Arial Narrow" panose="020B0606020202030204" pitchFamily="34" charset="0"/>
              </a:rPr>
              <a:t>University of Basrah-College of Medicine-Physiology Department</a:t>
            </a:r>
          </a:p>
        </p:txBody>
      </p:sp>
      <p:sp>
        <p:nvSpPr>
          <p:cNvPr id="5" name="Slide Number Placeholder 8">
            <a:extLst>
              <a:ext uri="{FF2B5EF4-FFF2-40B4-BE49-F238E27FC236}">
                <a16:creationId xmlns:a16="http://schemas.microsoft.com/office/drawing/2014/main" id="{00C25B11-8DA7-4815-9652-8F8D440E18EF}"/>
              </a:ext>
            </a:extLst>
          </p:cNvPr>
          <p:cNvSpPr>
            <a:spLocks noGrp="1"/>
          </p:cNvSpPr>
          <p:nvPr/>
        </p:nvSpPr>
        <p:spPr>
          <a:xfrm>
            <a:off x="9279856" y="6311900"/>
            <a:ext cx="2184400" cy="365125"/>
          </a:xfrm>
          <a:prstGeom prst="rect">
            <a:avLst/>
          </a:prstGeom>
        </p:spPr>
        <p:txBody>
          <a:bodyPr anchor="ctr"/>
          <a:lstStyle>
            <a:defPPr>
              <a:defRPr lang="ar-SA"/>
            </a:defPPr>
            <a:lvl1pPr algn="r" rtl="1" fontAlgn="base">
              <a:spcBef>
                <a:spcPct val="0"/>
              </a:spcBef>
              <a:spcAft>
                <a:spcPct val="0"/>
              </a:spcAft>
              <a:defRPr sz="1200" kern="1200">
                <a:solidFill>
                  <a:srgbClr val="898989"/>
                </a:solidFill>
                <a:latin typeface="Times New Roman" panose="02020603050405020304" pitchFamily="18"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a:lstStyle>
          <a:p>
            <a:pPr>
              <a:defRPr/>
            </a:pPr>
            <a:r>
              <a:rPr lang="en-AU" sz="1400" b="1" dirty="0">
                <a:solidFill>
                  <a:schemeClr val="tx1">
                    <a:tint val="75000"/>
                  </a:schemeClr>
                </a:solidFill>
                <a:latin typeface="Arial Narrow" pitchFamily="34" charset="0"/>
                <a:cs typeface="Arial" charset="0"/>
              </a:rPr>
              <a:t>12</a:t>
            </a:r>
          </a:p>
        </p:txBody>
      </p:sp>
    </p:spTree>
    <p:extLst>
      <p:ext uri="{BB962C8B-B14F-4D97-AF65-F5344CB8AC3E}">
        <p14:creationId xmlns:p14="http://schemas.microsoft.com/office/powerpoint/2010/main" val="796319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Nociceptors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a</a:t>
            </a:r>
            <a:r>
              <a:rPr lang="en-US" dirty="0"/>
              <a:t>. </a:t>
            </a:r>
            <a:r>
              <a:rPr lang="en-US" dirty="0">
                <a:latin typeface="Times New Roman" panose="02020603050405020304" pitchFamily="18" charset="0"/>
                <a:cs typeface="Times New Roman" panose="02020603050405020304" pitchFamily="18" charset="0"/>
              </a:rPr>
              <a:t>Can be activated by strong pressure, severe cold, severe heat and chemicals</a:t>
            </a:r>
          </a:p>
          <a:p>
            <a:pPr marL="0" indent="0">
              <a:buNone/>
            </a:pPr>
            <a:r>
              <a:rPr lang="en-US" dirty="0">
                <a:latin typeface="Times New Roman" panose="02020603050405020304" pitchFamily="18" charset="0"/>
                <a:cs typeface="Times New Roman" panose="02020603050405020304" pitchFamily="18" charset="0"/>
              </a:rPr>
              <a:t>b. Are specialized structures located in the skin and joints only.</a:t>
            </a:r>
          </a:p>
          <a:p>
            <a:pPr marL="0" indent="0">
              <a:buNone/>
            </a:pPr>
            <a:r>
              <a:rPr lang="en-US" dirty="0">
                <a:latin typeface="Times New Roman" panose="02020603050405020304" pitchFamily="18" charset="0"/>
                <a:cs typeface="Times New Roman" panose="02020603050405020304" pitchFamily="18" charset="0"/>
              </a:rPr>
              <a:t>c. Are innervated by Type B nerve fibers </a:t>
            </a:r>
          </a:p>
          <a:p>
            <a:pPr marL="0" indent="0">
              <a:buNone/>
            </a:pPr>
            <a:r>
              <a:rPr lang="en-US" dirty="0">
                <a:latin typeface="Times New Roman" panose="02020603050405020304" pitchFamily="18" charset="0"/>
                <a:cs typeface="Times New Roman" panose="02020603050405020304" pitchFamily="18" charset="0"/>
              </a:rPr>
              <a:t>d. All of the above</a:t>
            </a:r>
          </a:p>
        </p:txBody>
      </p:sp>
      <p:sp>
        <p:nvSpPr>
          <p:cNvPr id="4" name="Footer Placeholder 8">
            <a:extLst>
              <a:ext uri="{FF2B5EF4-FFF2-40B4-BE49-F238E27FC236}">
                <a16:creationId xmlns:a16="http://schemas.microsoft.com/office/drawing/2014/main" id="{6D9E80BC-A160-46BE-A76A-9AA8879A6AA3}"/>
              </a:ext>
            </a:extLst>
          </p:cNvPr>
          <p:cNvSpPr>
            <a:spLocks noGrp="1"/>
          </p:cNvSpPr>
          <p:nvPr/>
        </p:nvSpPr>
        <p:spPr bwMode="auto">
          <a:xfrm>
            <a:off x="180975" y="6370638"/>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altLang="ar-KW" sz="1600" b="1">
                <a:solidFill>
                  <a:srgbClr val="898989"/>
                </a:solidFill>
                <a:latin typeface="Arial Narrow" panose="020B0606020202030204" pitchFamily="34" charset="0"/>
              </a:rPr>
              <a:t>University of Basrah-College of Medicine-Physiology Department</a:t>
            </a:r>
          </a:p>
        </p:txBody>
      </p:sp>
      <p:sp>
        <p:nvSpPr>
          <p:cNvPr id="5" name="Slide Number Placeholder 8">
            <a:extLst>
              <a:ext uri="{FF2B5EF4-FFF2-40B4-BE49-F238E27FC236}">
                <a16:creationId xmlns:a16="http://schemas.microsoft.com/office/drawing/2014/main" id="{852B60E3-2FDE-44CA-978D-3293F5129465}"/>
              </a:ext>
            </a:extLst>
          </p:cNvPr>
          <p:cNvSpPr>
            <a:spLocks noGrp="1"/>
          </p:cNvSpPr>
          <p:nvPr/>
        </p:nvSpPr>
        <p:spPr>
          <a:xfrm>
            <a:off x="9279856" y="6311900"/>
            <a:ext cx="2184400" cy="365125"/>
          </a:xfrm>
          <a:prstGeom prst="rect">
            <a:avLst/>
          </a:prstGeom>
        </p:spPr>
        <p:txBody>
          <a:bodyPr anchor="ctr"/>
          <a:lstStyle>
            <a:defPPr>
              <a:defRPr lang="ar-SA"/>
            </a:defPPr>
            <a:lvl1pPr algn="r" rtl="1" fontAlgn="base">
              <a:spcBef>
                <a:spcPct val="0"/>
              </a:spcBef>
              <a:spcAft>
                <a:spcPct val="0"/>
              </a:spcAft>
              <a:defRPr sz="1200" kern="1200">
                <a:solidFill>
                  <a:srgbClr val="898989"/>
                </a:solidFill>
                <a:latin typeface="Times New Roman" panose="02020603050405020304" pitchFamily="18"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a:lstStyle>
          <a:p>
            <a:pPr>
              <a:defRPr/>
            </a:pPr>
            <a:r>
              <a:rPr lang="en-AU" sz="1400" b="1" dirty="0">
                <a:solidFill>
                  <a:schemeClr val="tx1">
                    <a:tint val="75000"/>
                  </a:schemeClr>
                </a:solidFill>
                <a:latin typeface="Arial Narrow" pitchFamily="34" charset="0"/>
                <a:cs typeface="Arial" charset="0"/>
              </a:rPr>
              <a:t>13</a:t>
            </a:r>
          </a:p>
        </p:txBody>
      </p:sp>
    </p:spTree>
    <p:extLst>
      <p:ext uri="{BB962C8B-B14F-4D97-AF65-F5344CB8AC3E}">
        <p14:creationId xmlns:p14="http://schemas.microsoft.com/office/powerpoint/2010/main" val="916588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latin typeface="Times New Roman" panose="02020603050405020304" pitchFamily="18" charset="0"/>
                <a:cs typeface="Times New Roman" panose="02020603050405020304" pitchFamily="18" charset="0"/>
              </a:rPr>
              <a:t>Referred pain</a:t>
            </a:r>
          </a:p>
        </p:txBody>
      </p:sp>
      <p:sp>
        <p:nvSpPr>
          <p:cNvPr id="3" name="Content Placeholder 2"/>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A person feels pain in a part of the body that is fairly remote from the tissue.</a:t>
            </a:r>
          </a:p>
          <a:p>
            <a:pPr marL="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Best known examples:</a:t>
            </a:r>
          </a:p>
          <a:p>
            <a:pPr marL="0" indent="0">
              <a:buNone/>
            </a:pPr>
            <a:r>
              <a:rPr lang="en-US" dirty="0">
                <a:latin typeface="Times New Roman" panose="02020603050405020304" pitchFamily="18" charset="0"/>
                <a:cs typeface="Times New Roman" panose="02020603050405020304" pitchFamily="18" charset="0"/>
              </a:rPr>
              <a:t>1. Referred of cardiac pain to the inner aspect of the left arm</a:t>
            </a:r>
          </a:p>
          <a:p>
            <a:pPr marL="0" indent="0">
              <a:buNone/>
            </a:pPr>
            <a:r>
              <a:rPr lang="en-US" dirty="0">
                <a:latin typeface="Times New Roman" panose="02020603050405020304" pitchFamily="18" charset="0"/>
                <a:cs typeface="Times New Roman" panose="02020603050405020304" pitchFamily="18" charset="0"/>
              </a:rPr>
              <a:t>2. Pain in the tip of shoulder caused by irritation of the central portion of the diaphragm </a:t>
            </a:r>
          </a:p>
          <a:p>
            <a:pPr marL="0" indent="0">
              <a:buNone/>
            </a:pPr>
            <a:r>
              <a:rPr lang="en-US" dirty="0">
                <a:latin typeface="Times New Roman" panose="02020603050405020304" pitchFamily="18" charset="0"/>
                <a:cs typeface="Times New Roman" panose="02020603050405020304" pitchFamily="18" charset="0"/>
              </a:rPr>
              <a:t> </a:t>
            </a:r>
          </a:p>
        </p:txBody>
      </p:sp>
      <p:sp>
        <p:nvSpPr>
          <p:cNvPr id="4" name="Footer Placeholder 8">
            <a:extLst>
              <a:ext uri="{FF2B5EF4-FFF2-40B4-BE49-F238E27FC236}">
                <a16:creationId xmlns:a16="http://schemas.microsoft.com/office/drawing/2014/main" id="{57824931-65CC-4257-8094-0ABADB06ACE9}"/>
              </a:ext>
            </a:extLst>
          </p:cNvPr>
          <p:cNvSpPr>
            <a:spLocks noGrp="1"/>
          </p:cNvSpPr>
          <p:nvPr/>
        </p:nvSpPr>
        <p:spPr bwMode="auto">
          <a:xfrm>
            <a:off x="180975" y="6370638"/>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altLang="ar-KW" sz="1600" b="1">
                <a:solidFill>
                  <a:srgbClr val="898989"/>
                </a:solidFill>
                <a:latin typeface="Arial Narrow" panose="020B0606020202030204" pitchFamily="34" charset="0"/>
              </a:rPr>
              <a:t>University of Basrah-College of Medicine-Physiology Department</a:t>
            </a:r>
          </a:p>
        </p:txBody>
      </p:sp>
      <p:sp>
        <p:nvSpPr>
          <p:cNvPr id="5" name="Slide Number Placeholder 8">
            <a:extLst>
              <a:ext uri="{FF2B5EF4-FFF2-40B4-BE49-F238E27FC236}">
                <a16:creationId xmlns:a16="http://schemas.microsoft.com/office/drawing/2014/main" id="{C514D303-2DF5-40CC-B5D8-A23EEDD42839}"/>
              </a:ext>
            </a:extLst>
          </p:cNvPr>
          <p:cNvSpPr>
            <a:spLocks noGrp="1"/>
          </p:cNvSpPr>
          <p:nvPr/>
        </p:nvSpPr>
        <p:spPr>
          <a:xfrm>
            <a:off x="9279856" y="6311900"/>
            <a:ext cx="2184400" cy="365125"/>
          </a:xfrm>
          <a:prstGeom prst="rect">
            <a:avLst/>
          </a:prstGeom>
        </p:spPr>
        <p:txBody>
          <a:bodyPr anchor="ctr"/>
          <a:lstStyle>
            <a:defPPr>
              <a:defRPr lang="ar-SA"/>
            </a:defPPr>
            <a:lvl1pPr algn="r" rtl="1" fontAlgn="base">
              <a:spcBef>
                <a:spcPct val="0"/>
              </a:spcBef>
              <a:spcAft>
                <a:spcPct val="0"/>
              </a:spcAft>
              <a:defRPr sz="1200" kern="1200">
                <a:solidFill>
                  <a:srgbClr val="898989"/>
                </a:solidFill>
                <a:latin typeface="Times New Roman" panose="02020603050405020304" pitchFamily="18"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a:lstStyle>
          <a:p>
            <a:pPr>
              <a:defRPr/>
            </a:pPr>
            <a:r>
              <a:rPr lang="en-AU" sz="1400" b="1" dirty="0">
                <a:solidFill>
                  <a:schemeClr val="tx1">
                    <a:tint val="75000"/>
                  </a:schemeClr>
                </a:solidFill>
                <a:latin typeface="Arial Narrow" pitchFamily="34" charset="0"/>
                <a:cs typeface="Arial" charset="0"/>
              </a:rPr>
              <a:t>14</a:t>
            </a:r>
          </a:p>
        </p:txBody>
      </p:sp>
    </p:spTree>
    <p:extLst>
      <p:ext uri="{BB962C8B-B14F-4D97-AF65-F5344CB8AC3E}">
        <p14:creationId xmlns:p14="http://schemas.microsoft.com/office/powerpoint/2010/main" val="2540276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latin typeface="Times New Roman" panose="02020603050405020304" pitchFamily="18" charset="0"/>
                <a:cs typeface="Times New Roman" panose="02020603050405020304" pitchFamily="18" charset="0"/>
              </a:rPr>
              <a:t>Mechanism of referred pain</a:t>
            </a:r>
          </a:p>
        </p:txBody>
      </p:sp>
      <p:sp>
        <p:nvSpPr>
          <p:cNvPr id="3" name="Content Placeholder 2"/>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The </a:t>
            </a:r>
            <a:r>
              <a:rPr lang="en-US" dirty="0" err="1">
                <a:latin typeface="Times New Roman" panose="02020603050405020304" pitchFamily="18" charset="0"/>
                <a:cs typeface="Times New Roman" panose="02020603050405020304" pitchFamily="18" charset="0"/>
              </a:rPr>
              <a:t>Dermatomal</a:t>
            </a:r>
            <a:r>
              <a:rPr lang="en-US" dirty="0">
                <a:latin typeface="Times New Roman" panose="02020603050405020304" pitchFamily="18" charset="0"/>
                <a:cs typeface="Times New Roman" panose="02020603050405020304" pitchFamily="18" charset="0"/>
              </a:rPr>
              <a:t> rule:</a:t>
            </a:r>
          </a:p>
          <a:p>
            <a:pPr marL="0" indent="0">
              <a:buNone/>
            </a:pPr>
            <a:r>
              <a:rPr lang="en-US" dirty="0">
                <a:latin typeface="Times New Roman" panose="02020603050405020304" pitchFamily="18" charset="0"/>
                <a:cs typeface="Times New Roman" panose="02020603050405020304" pitchFamily="18" charset="0"/>
              </a:rPr>
              <a:t>Pin is referred to structures that developed from the same embryonic segment or dermatome.</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Convergence_ projection theory:</a:t>
            </a:r>
          </a:p>
          <a:p>
            <a:pPr marL="0" indent="0">
              <a:buNone/>
            </a:pPr>
            <a:r>
              <a:rPr lang="en-US" dirty="0">
                <a:latin typeface="Times New Roman" panose="02020603050405020304" pitchFamily="18" charset="0"/>
                <a:cs typeface="Times New Roman" panose="02020603050405020304" pitchFamily="18" charset="0"/>
              </a:rPr>
              <a:t>Convergence of somatic and visceral pain fibers on the same second order neurons.</a:t>
            </a:r>
          </a:p>
          <a:p>
            <a:pPr marL="0" indent="0">
              <a:buNone/>
            </a:pPr>
            <a:r>
              <a:rPr lang="en-US" dirty="0"/>
              <a:t> </a:t>
            </a:r>
          </a:p>
          <a:p>
            <a:pPr marL="0" indent="0">
              <a:buNone/>
            </a:pPr>
            <a:endParaRPr lang="en-US" dirty="0"/>
          </a:p>
          <a:p>
            <a:pPr marL="0" indent="0">
              <a:buNone/>
            </a:pPr>
            <a:endParaRPr lang="en-US" dirty="0"/>
          </a:p>
        </p:txBody>
      </p:sp>
      <p:sp>
        <p:nvSpPr>
          <p:cNvPr id="4" name="Footer Placeholder 8">
            <a:extLst>
              <a:ext uri="{FF2B5EF4-FFF2-40B4-BE49-F238E27FC236}">
                <a16:creationId xmlns:a16="http://schemas.microsoft.com/office/drawing/2014/main" id="{82FB2C3E-EBF7-497B-ADDC-9295D0A3BFF4}"/>
              </a:ext>
            </a:extLst>
          </p:cNvPr>
          <p:cNvSpPr>
            <a:spLocks noGrp="1"/>
          </p:cNvSpPr>
          <p:nvPr/>
        </p:nvSpPr>
        <p:spPr bwMode="auto">
          <a:xfrm>
            <a:off x="180975" y="6370638"/>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altLang="ar-KW" sz="1600" b="1">
                <a:solidFill>
                  <a:srgbClr val="898989"/>
                </a:solidFill>
                <a:latin typeface="Arial Narrow" panose="020B0606020202030204" pitchFamily="34" charset="0"/>
              </a:rPr>
              <a:t>University of Basrah-College of Medicine-Physiology Department</a:t>
            </a:r>
          </a:p>
        </p:txBody>
      </p:sp>
      <p:sp>
        <p:nvSpPr>
          <p:cNvPr id="5" name="Slide Number Placeholder 8">
            <a:extLst>
              <a:ext uri="{FF2B5EF4-FFF2-40B4-BE49-F238E27FC236}">
                <a16:creationId xmlns:a16="http://schemas.microsoft.com/office/drawing/2014/main" id="{589B5561-047B-4EAB-9889-B1BEE6F99FDB}"/>
              </a:ext>
            </a:extLst>
          </p:cNvPr>
          <p:cNvSpPr>
            <a:spLocks noGrp="1"/>
          </p:cNvSpPr>
          <p:nvPr/>
        </p:nvSpPr>
        <p:spPr>
          <a:xfrm>
            <a:off x="9279856" y="6311900"/>
            <a:ext cx="2184400" cy="365125"/>
          </a:xfrm>
          <a:prstGeom prst="rect">
            <a:avLst/>
          </a:prstGeom>
        </p:spPr>
        <p:txBody>
          <a:bodyPr anchor="ctr"/>
          <a:lstStyle>
            <a:defPPr>
              <a:defRPr lang="ar-SA"/>
            </a:defPPr>
            <a:lvl1pPr algn="r" rtl="1" fontAlgn="base">
              <a:spcBef>
                <a:spcPct val="0"/>
              </a:spcBef>
              <a:spcAft>
                <a:spcPct val="0"/>
              </a:spcAft>
              <a:defRPr sz="1200" kern="1200">
                <a:solidFill>
                  <a:srgbClr val="898989"/>
                </a:solidFill>
                <a:latin typeface="Times New Roman" panose="02020603050405020304" pitchFamily="18"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a:lstStyle>
          <a:p>
            <a:pPr>
              <a:defRPr/>
            </a:pPr>
            <a:r>
              <a:rPr lang="en-AU" sz="1400" b="1" dirty="0">
                <a:solidFill>
                  <a:schemeClr val="tx1">
                    <a:tint val="75000"/>
                  </a:schemeClr>
                </a:solidFill>
                <a:latin typeface="Arial Narrow" pitchFamily="34" charset="0"/>
                <a:cs typeface="Arial" charset="0"/>
              </a:rPr>
              <a:t>15</a:t>
            </a:r>
          </a:p>
        </p:txBody>
      </p:sp>
    </p:spTree>
    <p:extLst>
      <p:ext uri="{BB962C8B-B14F-4D97-AF65-F5344CB8AC3E}">
        <p14:creationId xmlns:p14="http://schemas.microsoft.com/office/powerpoint/2010/main" val="3285087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40972" y="600892"/>
            <a:ext cx="9614262" cy="5706700"/>
          </a:xfrm>
        </p:spPr>
      </p:pic>
      <p:sp>
        <p:nvSpPr>
          <p:cNvPr id="3" name="Footer Placeholder 8">
            <a:extLst>
              <a:ext uri="{FF2B5EF4-FFF2-40B4-BE49-F238E27FC236}">
                <a16:creationId xmlns:a16="http://schemas.microsoft.com/office/drawing/2014/main" id="{218DDD18-8003-4025-A695-D8F314F064F5}"/>
              </a:ext>
            </a:extLst>
          </p:cNvPr>
          <p:cNvSpPr>
            <a:spLocks noGrp="1"/>
          </p:cNvSpPr>
          <p:nvPr/>
        </p:nvSpPr>
        <p:spPr bwMode="auto">
          <a:xfrm>
            <a:off x="180975" y="6370638"/>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altLang="ar-KW" sz="1600" b="1">
                <a:solidFill>
                  <a:srgbClr val="898989"/>
                </a:solidFill>
                <a:latin typeface="Arial Narrow" panose="020B0606020202030204" pitchFamily="34" charset="0"/>
              </a:rPr>
              <a:t>University of Basrah-College of Medicine-Physiology Department</a:t>
            </a:r>
          </a:p>
        </p:txBody>
      </p:sp>
      <p:sp>
        <p:nvSpPr>
          <p:cNvPr id="5" name="Slide Number Placeholder 8">
            <a:extLst>
              <a:ext uri="{FF2B5EF4-FFF2-40B4-BE49-F238E27FC236}">
                <a16:creationId xmlns:a16="http://schemas.microsoft.com/office/drawing/2014/main" id="{F5759132-719D-42AA-883F-2CB627DA068A}"/>
              </a:ext>
            </a:extLst>
          </p:cNvPr>
          <p:cNvSpPr>
            <a:spLocks noGrp="1"/>
          </p:cNvSpPr>
          <p:nvPr/>
        </p:nvSpPr>
        <p:spPr>
          <a:xfrm>
            <a:off x="9279856" y="6311900"/>
            <a:ext cx="2184400" cy="365125"/>
          </a:xfrm>
          <a:prstGeom prst="rect">
            <a:avLst/>
          </a:prstGeom>
        </p:spPr>
        <p:txBody>
          <a:bodyPr anchor="ctr"/>
          <a:lstStyle>
            <a:defPPr>
              <a:defRPr lang="ar-SA"/>
            </a:defPPr>
            <a:lvl1pPr algn="r" rtl="1" fontAlgn="base">
              <a:spcBef>
                <a:spcPct val="0"/>
              </a:spcBef>
              <a:spcAft>
                <a:spcPct val="0"/>
              </a:spcAft>
              <a:defRPr sz="1200" kern="1200">
                <a:solidFill>
                  <a:srgbClr val="898989"/>
                </a:solidFill>
                <a:latin typeface="Times New Roman" panose="02020603050405020304" pitchFamily="18"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a:lstStyle>
          <a:p>
            <a:pPr>
              <a:defRPr/>
            </a:pPr>
            <a:r>
              <a:rPr lang="en-AU" sz="1400" b="1" dirty="0">
                <a:solidFill>
                  <a:schemeClr val="tx1">
                    <a:tint val="75000"/>
                  </a:schemeClr>
                </a:solidFill>
                <a:latin typeface="Arial Narrow" pitchFamily="34" charset="0"/>
                <a:cs typeface="Arial" charset="0"/>
              </a:rPr>
              <a:t>16</a:t>
            </a:r>
          </a:p>
        </p:txBody>
      </p:sp>
    </p:spTree>
    <p:extLst>
      <p:ext uri="{BB962C8B-B14F-4D97-AF65-F5344CB8AC3E}">
        <p14:creationId xmlns:p14="http://schemas.microsoft.com/office/powerpoint/2010/main" val="1387754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1233" y="444138"/>
            <a:ext cx="8804365" cy="5981020"/>
          </a:xfrm>
        </p:spPr>
      </p:pic>
      <p:sp>
        <p:nvSpPr>
          <p:cNvPr id="3" name="Footer Placeholder 8">
            <a:extLst>
              <a:ext uri="{FF2B5EF4-FFF2-40B4-BE49-F238E27FC236}">
                <a16:creationId xmlns:a16="http://schemas.microsoft.com/office/drawing/2014/main" id="{025555E6-7BC9-4935-B253-1E1F1219C049}"/>
              </a:ext>
            </a:extLst>
          </p:cNvPr>
          <p:cNvSpPr>
            <a:spLocks noGrp="1"/>
          </p:cNvSpPr>
          <p:nvPr/>
        </p:nvSpPr>
        <p:spPr bwMode="auto">
          <a:xfrm>
            <a:off x="180975" y="6370638"/>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altLang="ar-KW" sz="1600" b="1">
                <a:solidFill>
                  <a:srgbClr val="898989"/>
                </a:solidFill>
                <a:latin typeface="Arial Narrow" panose="020B0606020202030204" pitchFamily="34" charset="0"/>
              </a:rPr>
              <a:t>University of Basrah-College of Medicine-Physiology Department</a:t>
            </a:r>
          </a:p>
        </p:txBody>
      </p:sp>
      <p:sp>
        <p:nvSpPr>
          <p:cNvPr id="5" name="Slide Number Placeholder 8">
            <a:extLst>
              <a:ext uri="{FF2B5EF4-FFF2-40B4-BE49-F238E27FC236}">
                <a16:creationId xmlns:a16="http://schemas.microsoft.com/office/drawing/2014/main" id="{1035F02C-DD57-4A09-A2F1-D793E2961E38}"/>
              </a:ext>
            </a:extLst>
          </p:cNvPr>
          <p:cNvSpPr>
            <a:spLocks noGrp="1"/>
          </p:cNvSpPr>
          <p:nvPr/>
        </p:nvSpPr>
        <p:spPr>
          <a:xfrm>
            <a:off x="9279856" y="6311900"/>
            <a:ext cx="2184400" cy="365125"/>
          </a:xfrm>
          <a:prstGeom prst="rect">
            <a:avLst/>
          </a:prstGeom>
        </p:spPr>
        <p:txBody>
          <a:bodyPr anchor="ctr"/>
          <a:lstStyle>
            <a:defPPr>
              <a:defRPr lang="ar-SA"/>
            </a:defPPr>
            <a:lvl1pPr algn="r" rtl="1" fontAlgn="base">
              <a:spcBef>
                <a:spcPct val="0"/>
              </a:spcBef>
              <a:spcAft>
                <a:spcPct val="0"/>
              </a:spcAft>
              <a:defRPr sz="1200" kern="1200">
                <a:solidFill>
                  <a:srgbClr val="898989"/>
                </a:solidFill>
                <a:latin typeface="Times New Roman" panose="02020603050405020304" pitchFamily="18"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a:lstStyle>
          <a:p>
            <a:pPr>
              <a:defRPr/>
            </a:pPr>
            <a:r>
              <a:rPr lang="en-AU" sz="1400" b="1" dirty="0">
                <a:solidFill>
                  <a:schemeClr val="tx1">
                    <a:tint val="75000"/>
                  </a:schemeClr>
                </a:solidFill>
                <a:latin typeface="Arial Narrow" pitchFamily="34" charset="0"/>
                <a:cs typeface="Arial" charset="0"/>
              </a:rPr>
              <a:t>17</a:t>
            </a:r>
          </a:p>
        </p:txBody>
      </p:sp>
    </p:spTree>
    <p:extLst>
      <p:ext uri="{BB962C8B-B14F-4D97-AF65-F5344CB8AC3E}">
        <p14:creationId xmlns:p14="http://schemas.microsoft.com/office/powerpoint/2010/main" val="1072749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C8CC953A-C6D4-4CC1-8C53-7351845D6826}"/>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6096000" y="0"/>
            <a:ext cx="4421188" cy="6656388"/>
          </a:xfrm>
        </p:spPr>
      </p:pic>
      <p:sp>
        <p:nvSpPr>
          <p:cNvPr id="4" name="Rectangle 3">
            <a:extLst>
              <a:ext uri="{FF2B5EF4-FFF2-40B4-BE49-F238E27FC236}">
                <a16:creationId xmlns:a16="http://schemas.microsoft.com/office/drawing/2014/main" id="{978EA89C-4220-4418-999D-11FDF92130F7}"/>
              </a:ext>
            </a:extLst>
          </p:cNvPr>
          <p:cNvSpPr/>
          <p:nvPr/>
        </p:nvSpPr>
        <p:spPr>
          <a:xfrm>
            <a:off x="1774825" y="1196976"/>
            <a:ext cx="4724400" cy="4646613"/>
          </a:xfrm>
          <a:prstGeom prst="rect">
            <a:avLst/>
          </a:prstGeom>
        </p:spPr>
        <p:txBody>
          <a:bodyPr>
            <a:spAutoFit/>
          </a:bodyPr>
          <a:lstStyle/>
          <a:p>
            <a:pPr eaLnBrk="1" hangingPunct="1">
              <a:defRPr/>
            </a:pPr>
            <a:r>
              <a:rPr lang="en-US" sz="3600" dirty="0">
                <a:solidFill>
                  <a:srgbClr val="C00000"/>
                </a:solidFill>
                <a:latin typeface="Times New Roman" pitchFamily="18" charset="0"/>
              </a:rPr>
              <a:t>Analgesia System</a:t>
            </a:r>
          </a:p>
          <a:p>
            <a:pPr eaLnBrk="1" hangingPunct="1">
              <a:defRPr/>
            </a:pPr>
            <a:endParaRPr lang="en-US" sz="2800" dirty="0">
              <a:solidFill>
                <a:srgbClr val="002060"/>
              </a:solidFill>
              <a:latin typeface="Times New Roman" pitchFamily="18" charset="0"/>
            </a:endParaRPr>
          </a:p>
          <a:p>
            <a:pPr marL="514350" indent="-514350">
              <a:buFont typeface="+mj-lt"/>
              <a:buAutoNum type="arabicPeriod"/>
              <a:defRPr/>
            </a:pPr>
            <a:r>
              <a:rPr lang="en-US" sz="2800" dirty="0">
                <a:solidFill>
                  <a:srgbClr val="002060"/>
                </a:solidFill>
                <a:latin typeface="Arial" pitchFamily="34" charset="0"/>
              </a:rPr>
              <a:t>Periaqueductal gray and </a:t>
            </a:r>
            <a:r>
              <a:rPr lang="en-US" sz="2800" dirty="0" err="1">
                <a:solidFill>
                  <a:srgbClr val="002060"/>
                </a:solidFill>
                <a:latin typeface="Arial" pitchFamily="34" charset="0"/>
              </a:rPr>
              <a:t>periventricular</a:t>
            </a:r>
            <a:r>
              <a:rPr lang="en-US" sz="2800" dirty="0">
                <a:solidFill>
                  <a:srgbClr val="002060"/>
                </a:solidFill>
                <a:latin typeface="Arial" pitchFamily="34" charset="0"/>
              </a:rPr>
              <a:t> areas</a:t>
            </a:r>
          </a:p>
          <a:p>
            <a:pPr marL="514350" indent="-514350">
              <a:buFont typeface="+mj-lt"/>
              <a:buAutoNum type="arabicPeriod"/>
              <a:defRPr/>
            </a:pPr>
            <a:endParaRPr lang="en-US" sz="2800" dirty="0">
              <a:solidFill>
                <a:srgbClr val="002060"/>
              </a:solidFill>
              <a:latin typeface="Arial" pitchFamily="34" charset="0"/>
            </a:endParaRPr>
          </a:p>
          <a:p>
            <a:pPr marL="514350" indent="-514350">
              <a:buFont typeface="+mj-lt"/>
              <a:buAutoNum type="arabicPeriod"/>
              <a:defRPr/>
            </a:pPr>
            <a:r>
              <a:rPr lang="en-US" sz="2800" dirty="0" err="1">
                <a:solidFill>
                  <a:srgbClr val="002060"/>
                </a:solidFill>
                <a:latin typeface="Arial" pitchFamily="34" charset="0"/>
              </a:rPr>
              <a:t>Raphe</a:t>
            </a:r>
            <a:r>
              <a:rPr lang="en-US" sz="2800" dirty="0">
                <a:solidFill>
                  <a:srgbClr val="002060"/>
                </a:solidFill>
                <a:latin typeface="Arial" pitchFamily="34" charset="0"/>
              </a:rPr>
              <a:t> Magnus nucleus and </a:t>
            </a:r>
            <a:r>
              <a:rPr lang="en-US" sz="3200" dirty="0">
                <a:solidFill>
                  <a:srgbClr val="002060"/>
                </a:solidFill>
              </a:rPr>
              <a:t>nucleus </a:t>
            </a:r>
            <a:r>
              <a:rPr lang="en-US" sz="3200" dirty="0" err="1">
                <a:solidFill>
                  <a:srgbClr val="002060"/>
                </a:solidFill>
              </a:rPr>
              <a:t>reticularis</a:t>
            </a:r>
            <a:r>
              <a:rPr lang="en-US" sz="3200" dirty="0">
                <a:solidFill>
                  <a:srgbClr val="002060"/>
                </a:solidFill>
              </a:rPr>
              <a:t> </a:t>
            </a:r>
            <a:r>
              <a:rPr lang="en-US" sz="3200" dirty="0" err="1">
                <a:solidFill>
                  <a:srgbClr val="002060"/>
                </a:solidFill>
              </a:rPr>
              <a:t>paragigantocellularis</a:t>
            </a:r>
            <a:endParaRPr lang="en-US" sz="3200" dirty="0">
              <a:solidFill>
                <a:srgbClr val="002060"/>
              </a:solidFill>
            </a:endParaRPr>
          </a:p>
          <a:p>
            <a:pPr marL="514350" indent="-514350">
              <a:buFont typeface="+mj-lt"/>
              <a:buAutoNum type="arabicPeriod"/>
              <a:defRPr/>
            </a:pPr>
            <a:endParaRPr lang="en-US" sz="2800" dirty="0">
              <a:solidFill>
                <a:srgbClr val="002060"/>
              </a:solidFill>
              <a:latin typeface="Arial" pitchFamily="34" charset="0"/>
            </a:endParaRPr>
          </a:p>
          <a:p>
            <a:pPr marL="514350" indent="-514350">
              <a:buFont typeface="+mj-lt"/>
              <a:buAutoNum type="arabicPeriod"/>
              <a:defRPr/>
            </a:pPr>
            <a:r>
              <a:rPr lang="en-US" sz="2800" dirty="0">
                <a:solidFill>
                  <a:srgbClr val="002060"/>
                </a:solidFill>
                <a:latin typeface="Arial" pitchFamily="34" charset="0"/>
              </a:rPr>
              <a:t>Pain inhibitory complex  </a:t>
            </a:r>
            <a:r>
              <a:rPr lang="en-US" sz="2800" dirty="0">
                <a:solidFill>
                  <a:srgbClr val="002060"/>
                </a:solidFill>
                <a:latin typeface="Times New Roman" pitchFamily="18" charset="0"/>
              </a:rPr>
              <a:t> </a:t>
            </a:r>
          </a:p>
        </p:txBody>
      </p:sp>
      <p:sp>
        <p:nvSpPr>
          <p:cNvPr id="5" name="Footer Placeholder 8">
            <a:extLst>
              <a:ext uri="{FF2B5EF4-FFF2-40B4-BE49-F238E27FC236}">
                <a16:creationId xmlns:a16="http://schemas.microsoft.com/office/drawing/2014/main" id="{5A497F98-6123-4E3D-BA4B-45DF3EA0C4DF}"/>
              </a:ext>
            </a:extLst>
          </p:cNvPr>
          <p:cNvSpPr>
            <a:spLocks noGrp="1"/>
          </p:cNvSpPr>
          <p:nvPr/>
        </p:nvSpPr>
        <p:spPr bwMode="auto">
          <a:xfrm>
            <a:off x="180975" y="6370638"/>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altLang="ar-KW" sz="1600" b="1">
                <a:solidFill>
                  <a:srgbClr val="898989"/>
                </a:solidFill>
                <a:latin typeface="Arial Narrow" panose="020B0606020202030204" pitchFamily="34" charset="0"/>
              </a:rPr>
              <a:t>University of Basrah-College of Medicine-Physiology Department</a:t>
            </a:r>
          </a:p>
        </p:txBody>
      </p:sp>
      <p:sp>
        <p:nvSpPr>
          <p:cNvPr id="6" name="Slide Number Placeholder 8">
            <a:extLst>
              <a:ext uri="{FF2B5EF4-FFF2-40B4-BE49-F238E27FC236}">
                <a16:creationId xmlns:a16="http://schemas.microsoft.com/office/drawing/2014/main" id="{F7A9625B-96B6-4811-AEB2-9607994B584F}"/>
              </a:ext>
            </a:extLst>
          </p:cNvPr>
          <p:cNvSpPr>
            <a:spLocks noGrp="1"/>
          </p:cNvSpPr>
          <p:nvPr/>
        </p:nvSpPr>
        <p:spPr>
          <a:xfrm>
            <a:off x="9279856" y="6311900"/>
            <a:ext cx="2184400" cy="365125"/>
          </a:xfrm>
          <a:prstGeom prst="rect">
            <a:avLst/>
          </a:prstGeom>
        </p:spPr>
        <p:txBody>
          <a:bodyPr anchor="ctr"/>
          <a:lstStyle>
            <a:defPPr>
              <a:defRPr lang="ar-SA"/>
            </a:defPPr>
            <a:lvl1pPr algn="r" rtl="1" fontAlgn="base">
              <a:spcBef>
                <a:spcPct val="0"/>
              </a:spcBef>
              <a:spcAft>
                <a:spcPct val="0"/>
              </a:spcAft>
              <a:defRPr sz="1200" kern="1200">
                <a:solidFill>
                  <a:srgbClr val="898989"/>
                </a:solidFill>
                <a:latin typeface="Times New Roman" panose="02020603050405020304" pitchFamily="18"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a:lstStyle>
          <a:p>
            <a:pPr>
              <a:defRPr/>
            </a:pPr>
            <a:r>
              <a:rPr lang="en-AU" sz="1400" b="1" dirty="0">
                <a:solidFill>
                  <a:schemeClr val="tx1">
                    <a:tint val="75000"/>
                  </a:schemeClr>
                </a:solidFill>
                <a:latin typeface="Arial Narrow" pitchFamily="34" charset="0"/>
                <a:cs typeface="Arial" charset="0"/>
              </a:rPr>
              <a:t>18</a:t>
            </a:r>
          </a:p>
        </p:txBody>
      </p:sp>
    </p:spTree>
    <p:custDataLst>
      <p:tags r:id="rId1"/>
    </p:custDataLst>
  </p:cSld>
  <p:clrMapOvr>
    <a:masterClrMapping/>
  </p:clrMapOvr>
  <p:transition spd="slow" advTm="20135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2000"/>
                                        <p:tgtEl>
                                          <p:spTgt spid="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2000"/>
                                        <p:tgtEl>
                                          <p:spTgt spid="4">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2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latin typeface="Times New Roman" panose="02020603050405020304" pitchFamily="18" charset="0"/>
                <a:cs typeface="Times New Roman" panose="02020603050405020304" pitchFamily="18" charset="0"/>
              </a:rPr>
              <a:t>Objectives</a:t>
            </a:r>
          </a:p>
        </p:txBody>
      </p:sp>
      <p:sp>
        <p:nvSpPr>
          <p:cNvPr id="3" name="Content Placeholder 2"/>
          <p:cNvSpPr>
            <a:spLocks noGrp="1"/>
          </p:cNvSpPr>
          <p:nvPr>
            <p:ph idx="1"/>
          </p:nvPr>
        </p:nvSpPr>
        <p:spPr/>
        <p:txBody>
          <a:bodyPr/>
          <a:lstStyle/>
          <a:p>
            <a:pPr marL="514350" indent="-514350">
              <a:buAutoNum type="arabicPeriod"/>
            </a:pPr>
            <a:r>
              <a:rPr lang="en-US" sz="3600" dirty="0">
                <a:latin typeface="Times New Roman" panose="02020603050405020304" pitchFamily="18" charset="0"/>
                <a:cs typeface="Times New Roman" panose="02020603050405020304" pitchFamily="18" charset="0"/>
              </a:rPr>
              <a:t>What is pain?</a:t>
            </a:r>
          </a:p>
          <a:p>
            <a:pPr marL="514350" indent="-514350">
              <a:buAutoNum type="arabicPeriod"/>
            </a:pPr>
            <a:r>
              <a:rPr lang="en-US" sz="3600" dirty="0">
                <a:latin typeface="Times New Roman" panose="02020603050405020304" pitchFamily="18" charset="0"/>
                <a:cs typeface="Times New Roman" panose="02020603050405020304" pitchFamily="18" charset="0"/>
              </a:rPr>
              <a:t>Types of painful stimuli.</a:t>
            </a:r>
          </a:p>
          <a:p>
            <a:pPr marL="0" indent="0">
              <a:buNone/>
            </a:pPr>
            <a:r>
              <a:rPr lang="en-US" sz="3600" dirty="0">
                <a:latin typeface="Times New Roman" panose="02020603050405020304" pitchFamily="18" charset="0"/>
                <a:cs typeface="Times New Roman" panose="02020603050405020304" pitchFamily="18" charset="0"/>
              </a:rPr>
              <a:t>3.  Pain receptors</a:t>
            </a:r>
          </a:p>
          <a:p>
            <a:pPr marL="0" indent="0">
              <a:buNone/>
            </a:pPr>
            <a:r>
              <a:rPr lang="en-US" sz="3600" dirty="0">
                <a:latin typeface="Times New Roman" panose="02020603050405020304" pitchFamily="18" charset="0"/>
                <a:cs typeface="Times New Roman" panose="02020603050405020304" pitchFamily="18" charset="0"/>
              </a:rPr>
              <a:t>4.  Nerve fibers that transmit pain signals.</a:t>
            </a:r>
          </a:p>
          <a:p>
            <a:pPr marL="742950" indent="-742950">
              <a:buAutoNum type="arabicPeriod" startAt="5"/>
            </a:pPr>
            <a:r>
              <a:rPr lang="en-US" sz="3600" dirty="0">
                <a:latin typeface="Times New Roman" panose="02020603050405020304" pitchFamily="18" charset="0"/>
                <a:cs typeface="Times New Roman" panose="02020603050405020304" pitchFamily="18" charset="0"/>
              </a:rPr>
              <a:t>Classification of pain</a:t>
            </a:r>
          </a:p>
          <a:p>
            <a:pPr marL="742950" indent="-742950">
              <a:buAutoNum type="arabicPeriod" startAt="5"/>
            </a:pPr>
            <a:r>
              <a:rPr lang="en-US" sz="3600">
                <a:latin typeface="Times New Roman" panose="02020603050405020304" pitchFamily="18" charset="0"/>
                <a:cs typeface="Times New Roman" panose="02020603050405020304" pitchFamily="18" charset="0"/>
              </a:rPr>
              <a:t>Pain analgesia system</a:t>
            </a:r>
            <a:endParaRPr lang="en-US" sz="3600" dirty="0">
              <a:latin typeface="Times New Roman" panose="02020603050405020304" pitchFamily="18" charset="0"/>
              <a:cs typeface="Times New Roman" panose="02020603050405020304" pitchFamily="18" charset="0"/>
            </a:endParaRPr>
          </a:p>
          <a:p>
            <a:pPr marL="0" indent="0">
              <a:buNone/>
            </a:pPr>
            <a:endParaRPr lang="en-US" dirty="0"/>
          </a:p>
          <a:p>
            <a:pPr marL="514350" indent="-514350">
              <a:buAutoNum type="arabicPeriod"/>
            </a:pPr>
            <a:endParaRPr lang="en-US" dirty="0"/>
          </a:p>
          <a:p>
            <a:pPr marL="514350" indent="-514350">
              <a:buAutoNum type="arabicPeriod"/>
            </a:pPr>
            <a:endParaRPr lang="en-US" dirty="0"/>
          </a:p>
        </p:txBody>
      </p:sp>
      <p:sp>
        <p:nvSpPr>
          <p:cNvPr id="4" name="Footer Placeholder 8">
            <a:extLst>
              <a:ext uri="{FF2B5EF4-FFF2-40B4-BE49-F238E27FC236}">
                <a16:creationId xmlns:a16="http://schemas.microsoft.com/office/drawing/2014/main" id="{241DE91F-6926-40F7-A0F0-AF654D2EA730}"/>
              </a:ext>
            </a:extLst>
          </p:cNvPr>
          <p:cNvSpPr>
            <a:spLocks noGrp="1"/>
          </p:cNvSpPr>
          <p:nvPr/>
        </p:nvSpPr>
        <p:spPr bwMode="auto">
          <a:xfrm>
            <a:off x="180975" y="6382670"/>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altLang="ar-KW" sz="1600" b="1">
                <a:solidFill>
                  <a:srgbClr val="898989"/>
                </a:solidFill>
                <a:latin typeface="Arial Narrow" panose="020B0606020202030204" pitchFamily="34" charset="0"/>
              </a:rPr>
              <a:t>University of Basrah-College of Medicine-Physiology Department</a:t>
            </a:r>
          </a:p>
        </p:txBody>
      </p:sp>
      <p:sp>
        <p:nvSpPr>
          <p:cNvPr id="5" name="Slide Number Placeholder 8">
            <a:extLst>
              <a:ext uri="{FF2B5EF4-FFF2-40B4-BE49-F238E27FC236}">
                <a16:creationId xmlns:a16="http://schemas.microsoft.com/office/drawing/2014/main" id="{1898B3F3-9563-4BFF-B901-E5B3F3FCB5F9}"/>
              </a:ext>
            </a:extLst>
          </p:cNvPr>
          <p:cNvSpPr>
            <a:spLocks noGrp="1"/>
          </p:cNvSpPr>
          <p:nvPr/>
        </p:nvSpPr>
        <p:spPr>
          <a:xfrm>
            <a:off x="9279856" y="6311900"/>
            <a:ext cx="2184400" cy="365125"/>
          </a:xfrm>
          <a:prstGeom prst="rect">
            <a:avLst/>
          </a:prstGeom>
        </p:spPr>
        <p:txBody>
          <a:bodyPr anchor="ctr"/>
          <a:lstStyle>
            <a:defPPr>
              <a:defRPr lang="ar-SA"/>
            </a:defPPr>
            <a:lvl1pPr algn="r" rtl="1" fontAlgn="base">
              <a:spcBef>
                <a:spcPct val="0"/>
              </a:spcBef>
              <a:spcAft>
                <a:spcPct val="0"/>
              </a:spcAft>
              <a:defRPr sz="1200" kern="1200">
                <a:solidFill>
                  <a:srgbClr val="898989"/>
                </a:solidFill>
                <a:latin typeface="Times New Roman" panose="02020603050405020304" pitchFamily="18"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a:lstStyle>
          <a:p>
            <a:pPr>
              <a:defRPr/>
            </a:pPr>
            <a:endParaRPr lang="en-AU" sz="1400" b="1" dirty="0">
              <a:solidFill>
                <a:schemeClr val="tx1">
                  <a:tint val="75000"/>
                </a:schemeClr>
              </a:solidFill>
              <a:latin typeface="Arial Narrow" pitchFamily="34" charset="0"/>
              <a:cs typeface="Arial" charset="0"/>
            </a:endParaRPr>
          </a:p>
        </p:txBody>
      </p:sp>
      <p:sp>
        <p:nvSpPr>
          <p:cNvPr id="6" name="Slide Number Placeholder 8">
            <a:extLst>
              <a:ext uri="{FF2B5EF4-FFF2-40B4-BE49-F238E27FC236}">
                <a16:creationId xmlns:a16="http://schemas.microsoft.com/office/drawing/2014/main" id="{2DE7284B-3CB2-49F8-8C2A-B0707434E72D}"/>
              </a:ext>
            </a:extLst>
          </p:cNvPr>
          <p:cNvSpPr>
            <a:spLocks noGrp="1"/>
          </p:cNvSpPr>
          <p:nvPr/>
        </p:nvSpPr>
        <p:spPr>
          <a:xfrm>
            <a:off x="9432256" y="6464300"/>
            <a:ext cx="2184400" cy="365125"/>
          </a:xfrm>
          <a:prstGeom prst="rect">
            <a:avLst/>
          </a:prstGeom>
        </p:spPr>
        <p:txBody>
          <a:bodyPr anchor="ctr"/>
          <a:lstStyle>
            <a:defPPr>
              <a:defRPr lang="ar-SA"/>
            </a:defPPr>
            <a:lvl1pPr algn="r" rtl="1" fontAlgn="base">
              <a:spcBef>
                <a:spcPct val="0"/>
              </a:spcBef>
              <a:spcAft>
                <a:spcPct val="0"/>
              </a:spcAft>
              <a:defRPr sz="1200" kern="1200">
                <a:solidFill>
                  <a:srgbClr val="898989"/>
                </a:solidFill>
                <a:latin typeface="Times New Roman" panose="02020603050405020304" pitchFamily="18"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a:lstStyle>
          <a:p>
            <a:pPr>
              <a:defRPr/>
            </a:pPr>
            <a:r>
              <a:rPr lang="en-AU" sz="1400" b="1" dirty="0">
                <a:solidFill>
                  <a:schemeClr val="tx1">
                    <a:tint val="75000"/>
                  </a:schemeClr>
                </a:solidFill>
                <a:latin typeface="Arial Narrow" pitchFamily="34" charset="0"/>
                <a:cs typeface="Arial" charset="0"/>
              </a:rPr>
              <a:t>1</a:t>
            </a:r>
          </a:p>
        </p:txBody>
      </p:sp>
    </p:spTree>
    <p:extLst>
      <p:ext uri="{BB962C8B-B14F-4D97-AF65-F5344CB8AC3E}">
        <p14:creationId xmlns:p14="http://schemas.microsoft.com/office/powerpoint/2010/main" val="792977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a:extLst>
              <a:ext uri="{FF2B5EF4-FFF2-40B4-BE49-F238E27FC236}">
                <a16:creationId xmlns:a16="http://schemas.microsoft.com/office/drawing/2014/main" id="{C089EAEE-AB81-443D-BB86-557DD03F53D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08414" y="0"/>
            <a:ext cx="47783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a:extLst>
              <a:ext uri="{FF2B5EF4-FFF2-40B4-BE49-F238E27FC236}">
                <a16:creationId xmlns:a16="http://schemas.microsoft.com/office/drawing/2014/main" id="{0CA7F904-EC0D-4D37-88AC-DF20EB0135D7}"/>
              </a:ext>
            </a:extLst>
          </p:cNvPr>
          <p:cNvSpPr/>
          <p:nvPr/>
        </p:nvSpPr>
        <p:spPr>
          <a:xfrm>
            <a:off x="6959600" y="1700213"/>
            <a:ext cx="1525588" cy="3603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endParaRPr lang="en-US" dirty="0"/>
          </a:p>
        </p:txBody>
      </p:sp>
      <p:sp>
        <p:nvSpPr>
          <p:cNvPr id="6" name="Oval 5">
            <a:extLst>
              <a:ext uri="{FF2B5EF4-FFF2-40B4-BE49-F238E27FC236}">
                <a16:creationId xmlns:a16="http://schemas.microsoft.com/office/drawing/2014/main" id="{2CB9BCC6-F6A1-4BB0-A4B9-7CC0823E8CE1}"/>
              </a:ext>
            </a:extLst>
          </p:cNvPr>
          <p:cNvSpPr/>
          <p:nvPr/>
        </p:nvSpPr>
        <p:spPr>
          <a:xfrm>
            <a:off x="4151314" y="4437063"/>
            <a:ext cx="1525587" cy="3603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endParaRPr lang="en-US" dirty="0"/>
          </a:p>
        </p:txBody>
      </p:sp>
      <p:sp>
        <p:nvSpPr>
          <p:cNvPr id="7" name="Oval 6">
            <a:extLst>
              <a:ext uri="{FF2B5EF4-FFF2-40B4-BE49-F238E27FC236}">
                <a16:creationId xmlns:a16="http://schemas.microsoft.com/office/drawing/2014/main" id="{FC8864D7-49AC-40B5-A2DB-46CC340C30A8}"/>
              </a:ext>
            </a:extLst>
          </p:cNvPr>
          <p:cNvSpPr/>
          <p:nvPr/>
        </p:nvSpPr>
        <p:spPr>
          <a:xfrm>
            <a:off x="6197601" y="3357563"/>
            <a:ext cx="1698625" cy="6477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endParaRPr lang="en-US" dirty="0"/>
          </a:p>
        </p:txBody>
      </p:sp>
      <p:sp>
        <p:nvSpPr>
          <p:cNvPr id="17414" name="Rectangle 7">
            <a:extLst>
              <a:ext uri="{FF2B5EF4-FFF2-40B4-BE49-F238E27FC236}">
                <a16:creationId xmlns:a16="http://schemas.microsoft.com/office/drawing/2014/main" id="{D2A673FC-EA6C-4693-962F-D568AC431956}"/>
              </a:ext>
            </a:extLst>
          </p:cNvPr>
          <p:cNvSpPr>
            <a:spLocks noChangeArrowheads="1"/>
          </p:cNvSpPr>
          <p:nvPr/>
        </p:nvSpPr>
        <p:spPr bwMode="auto">
          <a:xfrm>
            <a:off x="1992313" y="2060576"/>
            <a:ext cx="25193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r" rtl="1" eaLnBrk="1" hangingPunct="1">
              <a:spcBef>
                <a:spcPct val="0"/>
              </a:spcBef>
              <a:buFontTx/>
              <a:buNone/>
            </a:pPr>
            <a:endParaRPr lang="en-US" altLang="ar-KW" sz="2400"/>
          </a:p>
        </p:txBody>
      </p:sp>
      <p:sp>
        <p:nvSpPr>
          <p:cNvPr id="10" name="Oval 9">
            <a:extLst>
              <a:ext uri="{FF2B5EF4-FFF2-40B4-BE49-F238E27FC236}">
                <a16:creationId xmlns:a16="http://schemas.microsoft.com/office/drawing/2014/main" id="{199EA7AB-57BE-4EBE-A2EE-98664F72809D}"/>
              </a:ext>
            </a:extLst>
          </p:cNvPr>
          <p:cNvSpPr/>
          <p:nvPr/>
        </p:nvSpPr>
        <p:spPr>
          <a:xfrm>
            <a:off x="1531938" y="2292350"/>
            <a:ext cx="2735262" cy="3043238"/>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rtl="1">
              <a:defRPr/>
            </a:pPr>
            <a:r>
              <a:rPr lang="en-US" sz="2000" b="1" dirty="0">
                <a:solidFill>
                  <a:srgbClr val="002060"/>
                </a:solidFill>
              </a:rPr>
              <a:t> </a:t>
            </a:r>
            <a:r>
              <a:rPr lang="en-US" sz="2000" b="1" dirty="0" err="1">
                <a:solidFill>
                  <a:srgbClr val="002060"/>
                </a:solidFill>
              </a:rPr>
              <a:t>Enkephalin</a:t>
            </a:r>
            <a:r>
              <a:rPr lang="en-US" sz="2000" b="1" dirty="0">
                <a:solidFill>
                  <a:srgbClr val="002060"/>
                </a:solidFill>
              </a:rPr>
              <a:t>     cause inhibition of incoming  type C and type A δ pain fibers </a:t>
            </a:r>
          </a:p>
        </p:txBody>
      </p:sp>
      <p:sp>
        <p:nvSpPr>
          <p:cNvPr id="11" name="Multiply 10">
            <a:extLst>
              <a:ext uri="{FF2B5EF4-FFF2-40B4-BE49-F238E27FC236}">
                <a16:creationId xmlns:a16="http://schemas.microsoft.com/office/drawing/2014/main" id="{4AC47372-802F-4842-AAF1-157044EFDB1F}"/>
              </a:ext>
            </a:extLst>
          </p:cNvPr>
          <p:cNvSpPr/>
          <p:nvPr/>
        </p:nvSpPr>
        <p:spPr>
          <a:xfrm>
            <a:off x="5822951" y="5192714"/>
            <a:ext cx="403225" cy="28733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endParaRPr lang="en-US"/>
          </a:p>
        </p:txBody>
      </p:sp>
      <p:sp>
        <p:nvSpPr>
          <p:cNvPr id="9" name="Footer Placeholder 8">
            <a:extLst>
              <a:ext uri="{FF2B5EF4-FFF2-40B4-BE49-F238E27FC236}">
                <a16:creationId xmlns:a16="http://schemas.microsoft.com/office/drawing/2014/main" id="{749CAD17-E8F4-4EFE-BD0B-2666C1906993}"/>
              </a:ext>
            </a:extLst>
          </p:cNvPr>
          <p:cNvSpPr>
            <a:spLocks noGrp="1"/>
          </p:cNvSpPr>
          <p:nvPr/>
        </p:nvSpPr>
        <p:spPr bwMode="auto">
          <a:xfrm>
            <a:off x="8485188" y="6533147"/>
            <a:ext cx="3970339" cy="118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altLang="ar-KW" sz="1200" b="1" dirty="0">
                <a:solidFill>
                  <a:srgbClr val="898989"/>
                </a:solidFill>
                <a:latin typeface="Arial Narrow" panose="020B0606020202030204" pitchFamily="34" charset="0"/>
              </a:rPr>
              <a:t>University of </a:t>
            </a:r>
            <a:r>
              <a:rPr lang="en-US" altLang="ar-KW" sz="1200" b="1" dirty="0" err="1">
                <a:solidFill>
                  <a:srgbClr val="898989"/>
                </a:solidFill>
                <a:latin typeface="Arial Narrow" panose="020B0606020202030204" pitchFamily="34" charset="0"/>
              </a:rPr>
              <a:t>Basrah</a:t>
            </a:r>
            <a:r>
              <a:rPr lang="en-US" altLang="ar-KW" sz="1200" b="1" dirty="0">
                <a:solidFill>
                  <a:srgbClr val="898989"/>
                </a:solidFill>
                <a:latin typeface="Arial Narrow" panose="020B0606020202030204" pitchFamily="34" charset="0"/>
              </a:rPr>
              <a:t>-College of Medicine-Physiology Department</a:t>
            </a:r>
          </a:p>
        </p:txBody>
      </p:sp>
      <p:sp>
        <p:nvSpPr>
          <p:cNvPr id="12" name="Slide Number Placeholder 8">
            <a:extLst>
              <a:ext uri="{FF2B5EF4-FFF2-40B4-BE49-F238E27FC236}">
                <a16:creationId xmlns:a16="http://schemas.microsoft.com/office/drawing/2014/main" id="{5B812EB8-1FF9-43E7-91C1-BD7535DFD237}"/>
              </a:ext>
            </a:extLst>
          </p:cNvPr>
          <p:cNvSpPr>
            <a:spLocks noGrp="1"/>
          </p:cNvSpPr>
          <p:nvPr/>
        </p:nvSpPr>
        <p:spPr>
          <a:xfrm>
            <a:off x="10007600" y="6168022"/>
            <a:ext cx="2184400" cy="365125"/>
          </a:xfrm>
          <a:prstGeom prst="rect">
            <a:avLst/>
          </a:prstGeom>
        </p:spPr>
        <p:txBody>
          <a:bodyPr anchor="ctr"/>
          <a:lstStyle>
            <a:defPPr>
              <a:defRPr lang="ar-SA"/>
            </a:defPPr>
            <a:lvl1pPr algn="r" rtl="1" fontAlgn="base">
              <a:spcBef>
                <a:spcPct val="0"/>
              </a:spcBef>
              <a:spcAft>
                <a:spcPct val="0"/>
              </a:spcAft>
              <a:defRPr sz="1200" kern="1200">
                <a:solidFill>
                  <a:srgbClr val="898989"/>
                </a:solidFill>
                <a:latin typeface="Times New Roman" panose="02020603050405020304" pitchFamily="18"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a:lstStyle>
          <a:p>
            <a:pPr>
              <a:defRPr/>
            </a:pPr>
            <a:r>
              <a:rPr lang="en-AU" sz="1400" b="1" dirty="0">
                <a:solidFill>
                  <a:schemeClr val="tx1">
                    <a:tint val="75000"/>
                  </a:schemeClr>
                </a:solidFill>
                <a:latin typeface="Arial Narrow" pitchFamily="34" charset="0"/>
                <a:cs typeface="Arial" charset="0"/>
              </a:rPr>
              <a:t>19</a:t>
            </a:r>
          </a:p>
        </p:txBody>
      </p:sp>
    </p:spTree>
    <p:custDataLst>
      <p:tags r:id="rId1"/>
    </p:custDataLst>
  </p:cSld>
  <p:clrMapOvr>
    <a:masterClrMapping/>
  </p:clrMapOvr>
  <p:transition spd="slow" advTm="55880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repeatCount="500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1A957113-B376-4A87-B19B-B428C9B7E585}"/>
              </a:ext>
            </a:extLst>
          </p:cNvPr>
          <p:cNvSpPr>
            <a:spLocks noGrp="1"/>
          </p:cNvSpPr>
          <p:nvPr>
            <p:ph type="title"/>
          </p:nvPr>
        </p:nvSpPr>
        <p:spPr>
          <a:xfrm>
            <a:off x="1905000" y="1066800"/>
            <a:ext cx="8229600" cy="1143000"/>
          </a:xfrm>
        </p:spPr>
        <p:txBody>
          <a:bodyPr>
            <a:normAutofit fontScale="90000"/>
          </a:bodyPr>
          <a:lstStyle/>
          <a:p>
            <a:r>
              <a:rPr lang="en-US" altLang="ar-KW" sz="4000" b="1">
                <a:solidFill>
                  <a:srgbClr val="C00000"/>
                </a:solidFill>
                <a:latin typeface="Arial" panose="020B0604020202020204" pitchFamily="34" charset="0"/>
                <a:cs typeface="Arial" panose="020B0604020202020204" pitchFamily="34" charset="0"/>
              </a:rPr>
              <a:t>Inhibition of Pain Transmission by Simultaneous Tactile stimulation</a:t>
            </a:r>
            <a:r>
              <a:rPr lang="en-US" altLang="ar-KW" sz="4000">
                <a:solidFill>
                  <a:srgbClr val="C00000"/>
                </a:solidFill>
                <a:latin typeface="Arial" panose="020B0604020202020204" pitchFamily="34" charset="0"/>
                <a:cs typeface="Arial" panose="020B0604020202020204" pitchFamily="34" charset="0"/>
              </a:rPr>
              <a:t/>
            </a:r>
            <a:br>
              <a:rPr lang="en-US" altLang="ar-KW" sz="4000">
                <a:solidFill>
                  <a:srgbClr val="C00000"/>
                </a:solidFill>
                <a:latin typeface="Arial" panose="020B0604020202020204" pitchFamily="34" charset="0"/>
                <a:cs typeface="Arial" panose="020B0604020202020204" pitchFamily="34" charset="0"/>
              </a:rPr>
            </a:br>
            <a:r>
              <a:rPr lang="en-US" altLang="ar-KW" sz="4000">
                <a:solidFill>
                  <a:srgbClr val="C00000"/>
                </a:solidFill>
                <a:latin typeface="Arial" panose="020B0604020202020204" pitchFamily="34" charset="0"/>
                <a:cs typeface="Arial" panose="020B0604020202020204" pitchFamily="34" charset="0"/>
              </a:rPr>
              <a:t/>
            </a:r>
            <a:br>
              <a:rPr lang="en-US" altLang="ar-KW" sz="4000">
                <a:solidFill>
                  <a:srgbClr val="C00000"/>
                </a:solidFill>
                <a:latin typeface="Arial" panose="020B0604020202020204" pitchFamily="34" charset="0"/>
                <a:cs typeface="Arial" panose="020B0604020202020204" pitchFamily="34" charset="0"/>
              </a:rPr>
            </a:br>
            <a:endParaRPr lang="en-US" altLang="ar-KW" sz="4000">
              <a:solidFill>
                <a:srgbClr val="C00000"/>
              </a:solidFill>
              <a:latin typeface="Arial" panose="020B0604020202020204" pitchFamily="34" charset="0"/>
              <a:cs typeface="Arial" panose="020B0604020202020204" pitchFamily="34" charset="0"/>
            </a:endParaRPr>
          </a:p>
        </p:txBody>
      </p:sp>
      <p:grpSp>
        <p:nvGrpSpPr>
          <p:cNvPr id="2" name="Group 47">
            <a:extLst>
              <a:ext uri="{FF2B5EF4-FFF2-40B4-BE49-F238E27FC236}">
                <a16:creationId xmlns:a16="http://schemas.microsoft.com/office/drawing/2014/main" id="{98B34F77-D825-4448-9986-628FC2EEF8C2}"/>
              </a:ext>
            </a:extLst>
          </p:cNvPr>
          <p:cNvGrpSpPr>
            <a:grpSpLocks/>
          </p:cNvGrpSpPr>
          <p:nvPr/>
        </p:nvGrpSpPr>
        <p:grpSpPr bwMode="auto">
          <a:xfrm>
            <a:off x="2516189" y="2952751"/>
            <a:ext cx="3889375" cy="1084263"/>
            <a:chOff x="625" y="2776"/>
            <a:chExt cx="2450" cy="683"/>
          </a:xfrm>
        </p:grpSpPr>
        <p:sp>
          <p:nvSpPr>
            <p:cNvPr id="23579" name="Line 23">
              <a:extLst>
                <a:ext uri="{FF2B5EF4-FFF2-40B4-BE49-F238E27FC236}">
                  <a16:creationId xmlns:a16="http://schemas.microsoft.com/office/drawing/2014/main" id="{937AB70B-E3A4-4BB9-A36B-60457C33D276}"/>
                </a:ext>
              </a:extLst>
            </p:cNvPr>
            <p:cNvSpPr>
              <a:spLocks noChangeShapeType="1"/>
            </p:cNvSpPr>
            <p:nvPr/>
          </p:nvSpPr>
          <p:spPr bwMode="auto">
            <a:xfrm flipH="1">
              <a:off x="625" y="3387"/>
              <a:ext cx="2138"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ar-KW"/>
            </a:p>
          </p:txBody>
        </p:sp>
        <p:sp>
          <p:nvSpPr>
            <p:cNvPr id="23580" name="Line 26">
              <a:extLst>
                <a:ext uri="{FF2B5EF4-FFF2-40B4-BE49-F238E27FC236}">
                  <a16:creationId xmlns:a16="http://schemas.microsoft.com/office/drawing/2014/main" id="{FFE75A6A-EF94-4A24-849F-08F359A34323}"/>
                </a:ext>
              </a:extLst>
            </p:cNvPr>
            <p:cNvSpPr>
              <a:spLocks noChangeShapeType="1"/>
            </p:cNvSpPr>
            <p:nvPr/>
          </p:nvSpPr>
          <p:spPr bwMode="auto">
            <a:xfrm flipV="1">
              <a:off x="1711" y="3115"/>
              <a:ext cx="0" cy="266"/>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ar-KW"/>
            </a:p>
          </p:txBody>
        </p:sp>
        <p:sp useBgFill="1">
          <p:nvSpPr>
            <p:cNvPr id="23581" name="Oval 20">
              <a:extLst>
                <a:ext uri="{FF2B5EF4-FFF2-40B4-BE49-F238E27FC236}">
                  <a16:creationId xmlns:a16="http://schemas.microsoft.com/office/drawing/2014/main" id="{8EF1FD7D-6E22-41EF-B0B2-903E5ED90F0C}"/>
                </a:ext>
              </a:extLst>
            </p:cNvPr>
            <p:cNvSpPr>
              <a:spLocks noChangeArrowheads="1"/>
            </p:cNvSpPr>
            <p:nvPr/>
          </p:nvSpPr>
          <p:spPr bwMode="auto">
            <a:xfrm>
              <a:off x="1638" y="3056"/>
              <a:ext cx="144" cy="144"/>
            </a:xfrm>
            <a:prstGeom prst="ellipse">
              <a:avLst/>
            </a:prstGeom>
            <a:ln w="3175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ar-IQ" altLang="ar-KW" sz="1800">
                <a:solidFill>
                  <a:srgbClr val="000000"/>
                </a:solidFill>
                <a:latin typeface="Arial" panose="020B0604020202020204" pitchFamily="34" charset="0"/>
              </a:endParaRPr>
            </a:p>
          </p:txBody>
        </p:sp>
        <p:grpSp>
          <p:nvGrpSpPr>
            <p:cNvPr id="23582" name="Group 29">
              <a:extLst>
                <a:ext uri="{FF2B5EF4-FFF2-40B4-BE49-F238E27FC236}">
                  <a16:creationId xmlns:a16="http://schemas.microsoft.com/office/drawing/2014/main" id="{7F28AFBE-A6EC-403C-BD6B-8B46A32740FB}"/>
                </a:ext>
              </a:extLst>
            </p:cNvPr>
            <p:cNvGrpSpPr>
              <a:grpSpLocks/>
            </p:cNvGrpSpPr>
            <p:nvPr/>
          </p:nvGrpSpPr>
          <p:grpSpPr bwMode="auto">
            <a:xfrm>
              <a:off x="2755" y="3318"/>
              <a:ext cx="73" cy="141"/>
              <a:chOff x="2755" y="3318"/>
              <a:chExt cx="73" cy="141"/>
            </a:xfrm>
          </p:grpSpPr>
          <p:sp>
            <p:nvSpPr>
              <p:cNvPr id="23584" name="Line 27">
                <a:extLst>
                  <a:ext uri="{FF2B5EF4-FFF2-40B4-BE49-F238E27FC236}">
                    <a16:creationId xmlns:a16="http://schemas.microsoft.com/office/drawing/2014/main" id="{4F30DA6E-ACBA-45F1-9F6B-CD60DD436CC5}"/>
                  </a:ext>
                </a:extLst>
              </p:cNvPr>
              <p:cNvSpPr>
                <a:spLocks noChangeShapeType="1"/>
              </p:cNvSpPr>
              <p:nvPr/>
            </p:nvSpPr>
            <p:spPr bwMode="auto">
              <a:xfrm flipV="1">
                <a:off x="2757" y="3318"/>
                <a:ext cx="71" cy="7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ar-KW"/>
              </a:p>
            </p:txBody>
          </p:sp>
          <p:sp>
            <p:nvSpPr>
              <p:cNvPr id="23585" name="Line 28">
                <a:extLst>
                  <a:ext uri="{FF2B5EF4-FFF2-40B4-BE49-F238E27FC236}">
                    <a16:creationId xmlns:a16="http://schemas.microsoft.com/office/drawing/2014/main" id="{9333DBF7-2EE0-4A90-A0A3-F73E3D2C67DB}"/>
                  </a:ext>
                </a:extLst>
              </p:cNvPr>
              <p:cNvSpPr>
                <a:spLocks noChangeShapeType="1"/>
              </p:cNvSpPr>
              <p:nvPr/>
            </p:nvSpPr>
            <p:spPr bwMode="auto">
              <a:xfrm>
                <a:off x="2755" y="3388"/>
                <a:ext cx="71" cy="7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ar-KW"/>
              </a:p>
            </p:txBody>
          </p:sp>
        </p:grpSp>
        <p:sp>
          <p:nvSpPr>
            <p:cNvPr id="23583" name="Text Box 38">
              <a:extLst>
                <a:ext uri="{FF2B5EF4-FFF2-40B4-BE49-F238E27FC236}">
                  <a16:creationId xmlns:a16="http://schemas.microsoft.com/office/drawing/2014/main" id="{0689CDBA-A9BD-4A22-B90B-293BA340471E}"/>
                </a:ext>
              </a:extLst>
            </p:cNvPr>
            <p:cNvSpPr txBox="1">
              <a:spLocks noChangeArrowheads="1"/>
            </p:cNvSpPr>
            <p:nvPr/>
          </p:nvSpPr>
          <p:spPr bwMode="auto">
            <a:xfrm>
              <a:off x="1255" y="2776"/>
              <a:ext cx="182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en-US" altLang="ar-KW" sz="2400" b="1">
                  <a:solidFill>
                    <a:srgbClr val="002060"/>
                  </a:solidFill>
                  <a:latin typeface="Arial" panose="020B0604020202020204" pitchFamily="34" charset="0"/>
                </a:rPr>
                <a:t>mechanoreceptive</a:t>
              </a:r>
            </a:p>
          </p:txBody>
        </p:sp>
      </p:grpSp>
      <p:grpSp>
        <p:nvGrpSpPr>
          <p:cNvPr id="4" name="Group 46">
            <a:extLst>
              <a:ext uri="{FF2B5EF4-FFF2-40B4-BE49-F238E27FC236}">
                <a16:creationId xmlns:a16="http://schemas.microsoft.com/office/drawing/2014/main" id="{B244C877-1979-4C80-BDF4-75780CD252F2}"/>
              </a:ext>
            </a:extLst>
          </p:cNvPr>
          <p:cNvGrpSpPr>
            <a:grpSpLocks/>
          </p:cNvGrpSpPr>
          <p:nvPr/>
        </p:nvGrpSpPr>
        <p:grpSpPr bwMode="auto">
          <a:xfrm>
            <a:off x="2079626" y="3459164"/>
            <a:ext cx="1838325" cy="579437"/>
            <a:chOff x="350" y="3095"/>
            <a:chExt cx="1158" cy="365"/>
          </a:xfrm>
        </p:grpSpPr>
        <p:sp>
          <p:nvSpPr>
            <p:cNvPr id="23575" name="Text Box 34">
              <a:extLst>
                <a:ext uri="{FF2B5EF4-FFF2-40B4-BE49-F238E27FC236}">
                  <a16:creationId xmlns:a16="http://schemas.microsoft.com/office/drawing/2014/main" id="{17CF2873-5C43-4F6B-B703-2158EB241FBF}"/>
                </a:ext>
              </a:extLst>
            </p:cNvPr>
            <p:cNvSpPr txBox="1">
              <a:spLocks noChangeArrowheads="1"/>
            </p:cNvSpPr>
            <p:nvPr/>
          </p:nvSpPr>
          <p:spPr bwMode="auto">
            <a:xfrm>
              <a:off x="350" y="3095"/>
              <a:ext cx="115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ar-KW" sz="1800" b="1">
                  <a:solidFill>
                    <a:srgbClr val="002060"/>
                  </a:solidFill>
                  <a:latin typeface="Arial" panose="020B0604020202020204" pitchFamily="34" charset="0"/>
                </a:rPr>
                <a:t>tactile receptor</a:t>
              </a:r>
            </a:p>
          </p:txBody>
        </p:sp>
        <p:sp>
          <p:nvSpPr>
            <p:cNvPr id="23576" name="Oval 35">
              <a:extLst>
                <a:ext uri="{FF2B5EF4-FFF2-40B4-BE49-F238E27FC236}">
                  <a16:creationId xmlns:a16="http://schemas.microsoft.com/office/drawing/2014/main" id="{6E1AF296-4670-4574-A632-E6CAA1BDC3C2}"/>
                </a:ext>
              </a:extLst>
            </p:cNvPr>
            <p:cNvSpPr>
              <a:spLocks noChangeArrowheads="1"/>
            </p:cNvSpPr>
            <p:nvPr/>
          </p:nvSpPr>
          <p:spPr bwMode="auto">
            <a:xfrm>
              <a:off x="451" y="3311"/>
              <a:ext cx="320" cy="149"/>
            </a:xfrm>
            <a:prstGeom prst="ellipse">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ar-IQ" altLang="ar-KW" sz="1800">
                <a:solidFill>
                  <a:srgbClr val="000000"/>
                </a:solidFill>
                <a:latin typeface="Arial" panose="020B0604020202020204" pitchFamily="34" charset="0"/>
              </a:endParaRPr>
            </a:p>
          </p:txBody>
        </p:sp>
        <p:sp>
          <p:nvSpPr>
            <p:cNvPr id="23577" name="Oval 36">
              <a:extLst>
                <a:ext uri="{FF2B5EF4-FFF2-40B4-BE49-F238E27FC236}">
                  <a16:creationId xmlns:a16="http://schemas.microsoft.com/office/drawing/2014/main" id="{4A7917B6-5B6A-42D6-94FA-4321FEB09D76}"/>
                </a:ext>
              </a:extLst>
            </p:cNvPr>
            <p:cNvSpPr>
              <a:spLocks noChangeArrowheads="1"/>
            </p:cNvSpPr>
            <p:nvPr/>
          </p:nvSpPr>
          <p:spPr bwMode="auto">
            <a:xfrm>
              <a:off x="564" y="3363"/>
              <a:ext cx="95" cy="45"/>
            </a:xfrm>
            <a:prstGeom prst="ellipse">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ar-IQ" altLang="ar-KW" sz="1800">
                <a:solidFill>
                  <a:srgbClr val="000000"/>
                </a:solidFill>
                <a:latin typeface="Arial" panose="020B0604020202020204" pitchFamily="34" charset="0"/>
              </a:endParaRPr>
            </a:p>
          </p:txBody>
        </p:sp>
        <p:sp>
          <p:nvSpPr>
            <p:cNvPr id="23578" name="Oval 37">
              <a:extLst>
                <a:ext uri="{FF2B5EF4-FFF2-40B4-BE49-F238E27FC236}">
                  <a16:creationId xmlns:a16="http://schemas.microsoft.com/office/drawing/2014/main" id="{000BFF94-BF60-462F-9E92-5329CC3B4CB0}"/>
                </a:ext>
              </a:extLst>
            </p:cNvPr>
            <p:cNvSpPr>
              <a:spLocks noChangeArrowheads="1"/>
            </p:cNvSpPr>
            <p:nvPr/>
          </p:nvSpPr>
          <p:spPr bwMode="auto">
            <a:xfrm>
              <a:off x="500" y="3337"/>
              <a:ext cx="223" cy="98"/>
            </a:xfrm>
            <a:prstGeom prst="ellipse">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ar-IQ" altLang="ar-KW" sz="1800">
                <a:solidFill>
                  <a:srgbClr val="000000"/>
                </a:solidFill>
                <a:latin typeface="Arial" panose="020B0604020202020204" pitchFamily="34" charset="0"/>
              </a:endParaRPr>
            </a:p>
          </p:txBody>
        </p:sp>
      </p:grpSp>
      <p:grpSp>
        <p:nvGrpSpPr>
          <p:cNvPr id="5" name="Group 48">
            <a:extLst>
              <a:ext uri="{FF2B5EF4-FFF2-40B4-BE49-F238E27FC236}">
                <a16:creationId xmlns:a16="http://schemas.microsoft.com/office/drawing/2014/main" id="{9AB74E7D-1EA0-4645-9B9E-8A86DB0EAA7F}"/>
              </a:ext>
            </a:extLst>
          </p:cNvPr>
          <p:cNvGrpSpPr>
            <a:grpSpLocks/>
          </p:cNvGrpSpPr>
          <p:nvPr/>
        </p:nvGrpSpPr>
        <p:grpSpPr bwMode="auto">
          <a:xfrm>
            <a:off x="4648200" y="4953000"/>
            <a:ext cx="2414588" cy="692150"/>
            <a:chOff x="2886" y="3314"/>
            <a:chExt cx="1521" cy="436"/>
          </a:xfrm>
        </p:grpSpPr>
        <p:sp>
          <p:nvSpPr>
            <p:cNvPr id="23569" name="Line 24">
              <a:extLst>
                <a:ext uri="{FF2B5EF4-FFF2-40B4-BE49-F238E27FC236}">
                  <a16:creationId xmlns:a16="http://schemas.microsoft.com/office/drawing/2014/main" id="{02F3ACCE-8F76-4DA8-8F2E-8C83E48B0CFC}"/>
                </a:ext>
              </a:extLst>
            </p:cNvPr>
            <p:cNvSpPr>
              <a:spLocks noChangeShapeType="1"/>
            </p:cNvSpPr>
            <p:nvPr/>
          </p:nvSpPr>
          <p:spPr bwMode="auto">
            <a:xfrm flipH="1">
              <a:off x="3009" y="3386"/>
              <a:ext cx="1349"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ar-KW"/>
            </a:p>
          </p:txBody>
        </p:sp>
        <p:sp useBgFill="1">
          <p:nvSpPr>
            <p:cNvPr id="23570" name="Oval 21">
              <a:extLst>
                <a:ext uri="{FF2B5EF4-FFF2-40B4-BE49-F238E27FC236}">
                  <a16:creationId xmlns:a16="http://schemas.microsoft.com/office/drawing/2014/main" id="{5C53A19B-F7E7-42D9-AF68-929BB86C51CD}"/>
                </a:ext>
              </a:extLst>
            </p:cNvPr>
            <p:cNvSpPr>
              <a:spLocks noChangeArrowheads="1"/>
            </p:cNvSpPr>
            <p:nvPr/>
          </p:nvSpPr>
          <p:spPr bwMode="auto">
            <a:xfrm>
              <a:off x="2886" y="3314"/>
              <a:ext cx="144" cy="144"/>
            </a:xfrm>
            <a:prstGeom prst="ellipse">
              <a:avLst/>
            </a:prstGeom>
            <a:ln w="3175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ar-IQ" altLang="ar-KW" sz="1800">
                <a:solidFill>
                  <a:srgbClr val="000000"/>
                </a:solidFill>
                <a:latin typeface="Arial" panose="020B0604020202020204" pitchFamily="34" charset="0"/>
              </a:endParaRPr>
            </a:p>
          </p:txBody>
        </p:sp>
        <p:grpSp>
          <p:nvGrpSpPr>
            <p:cNvPr id="23571" name="Group 30">
              <a:extLst>
                <a:ext uri="{FF2B5EF4-FFF2-40B4-BE49-F238E27FC236}">
                  <a16:creationId xmlns:a16="http://schemas.microsoft.com/office/drawing/2014/main" id="{6B529D04-0B70-496D-AB0A-9EDE24E803E2}"/>
                </a:ext>
              </a:extLst>
            </p:cNvPr>
            <p:cNvGrpSpPr>
              <a:grpSpLocks/>
            </p:cNvGrpSpPr>
            <p:nvPr/>
          </p:nvGrpSpPr>
          <p:grpSpPr bwMode="auto">
            <a:xfrm>
              <a:off x="4334" y="3318"/>
              <a:ext cx="73" cy="141"/>
              <a:chOff x="2755" y="3318"/>
              <a:chExt cx="73" cy="141"/>
            </a:xfrm>
          </p:grpSpPr>
          <p:sp>
            <p:nvSpPr>
              <p:cNvPr id="23573" name="Line 31">
                <a:extLst>
                  <a:ext uri="{FF2B5EF4-FFF2-40B4-BE49-F238E27FC236}">
                    <a16:creationId xmlns:a16="http://schemas.microsoft.com/office/drawing/2014/main" id="{86D67FC0-95DC-4982-80AD-BC18C7665EDD}"/>
                  </a:ext>
                </a:extLst>
              </p:cNvPr>
              <p:cNvSpPr>
                <a:spLocks noChangeShapeType="1"/>
              </p:cNvSpPr>
              <p:nvPr/>
            </p:nvSpPr>
            <p:spPr bwMode="auto">
              <a:xfrm flipV="1">
                <a:off x="2757" y="3318"/>
                <a:ext cx="71" cy="7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ar-KW"/>
              </a:p>
            </p:txBody>
          </p:sp>
          <p:sp>
            <p:nvSpPr>
              <p:cNvPr id="23574" name="Line 32">
                <a:extLst>
                  <a:ext uri="{FF2B5EF4-FFF2-40B4-BE49-F238E27FC236}">
                    <a16:creationId xmlns:a16="http://schemas.microsoft.com/office/drawing/2014/main" id="{6B897B98-A3ED-41E7-A0B0-BD9640A8ACFF}"/>
                  </a:ext>
                </a:extLst>
              </p:cNvPr>
              <p:cNvSpPr>
                <a:spLocks noChangeShapeType="1"/>
              </p:cNvSpPr>
              <p:nvPr/>
            </p:nvSpPr>
            <p:spPr bwMode="auto">
              <a:xfrm>
                <a:off x="2755" y="3388"/>
                <a:ext cx="71" cy="7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ar-KW"/>
              </a:p>
            </p:txBody>
          </p:sp>
        </p:grpSp>
        <p:sp>
          <p:nvSpPr>
            <p:cNvPr id="23572" name="Text Box 39">
              <a:extLst>
                <a:ext uri="{FF2B5EF4-FFF2-40B4-BE49-F238E27FC236}">
                  <a16:creationId xmlns:a16="http://schemas.microsoft.com/office/drawing/2014/main" id="{601FDE75-FE09-404C-8FAE-B58220AE3AD3}"/>
                </a:ext>
              </a:extLst>
            </p:cNvPr>
            <p:cNvSpPr txBox="1">
              <a:spLocks noChangeArrowheads="1"/>
            </p:cNvSpPr>
            <p:nvPr/>
          </p:nvSpPr>
          <p:spPr bwMode="auto">
            <a:xfrm>
              <a:off x="3526" y="3498"/>
              <a:ext cx="44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en-US" altLang="ar-KW" sz="2000" b="1">
                  <a:solidFill>
                    <a:srgbClr val="FF0000"/>
                  </a:solidFill>
                  <a:latin typeface="Arial" panose="020B0604020202020204" pitchFamily="34" charset="0"/>
                </a:rPr>
                <a:t>pain</a:t>
              </a:r>
            </a:p>
          </p:txBody>
        </p:sp>
      </p:grpSp>
      <p:grpSp>
        <p:nvGrpSpPr>
          <p:cNvPr id="7" name="Group 48">
            <a:extLst>
              <a:ext uri="{FF2B5EF4-FFF2-40B4-BE49-F238E27FC236}">
                <a16:creationId xmlns:a16="http://schemas.microsoft.com/office/drawing/2014/main" id="{98D05148-6061-46BE-9435-F7482050DD36}"/>
              </a:ext>
            </a:extLst>
          </p:cNvPr>
          <p:cNvGrpSpPr>
            <a:grpSpLocks/>
          </p:cNvGrpSpPr>
          <p:nvPr/>
        </p:nvGrpSpPr>
        <p:grpSpPr bwMode="auto">
          <a:xfrm>
            <a:off x="6172200" y="3808414"/>
            <a:ext cx="2414588" cy="230187"/>
            <a:chOff x="2886" y="3314"/>
            <a:chExt cx="1521" cy="145"/>
          </a:xfrm>
        </p:grpSpPr>
        <p:sp>
          <p:nvSpPr>
            <p:cNvPr id="23564" name="Line 24">
              <a:extLst>
                <a:ext uri="{FF2B5EF4-FFF2-40B4-BE49-F238E27FC236}">
                  <a16:creationId xmlns:a16="http://schemas.microsoft.com/office/drawing/2014/main" id="{0E6F51BE-0CED-498C-AA86-D7576C9EB123}"/>
                </a:ext>
              </a:extLst>
            </p:cNvPr>
            <p:cNvSpPr>
              <a:spLocks noChangeShapeType="1"/>
            </p:cNvSpPr>
            <p:nvPr/>
          </p:nvSpPr>
          <p:spPr bwMode="auto">
            <a:xfrm flipH="1">
              <a:off x="3009" y="3386"/>
              <a:ext cx="1349"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ar-KW"/>
            </a:p>
          </p:txBody>
        </p:sp>
        <p:sp useBgFill="1">
          <p:nvSpPr>
            <p:cNvPr id="23565" name="Oval 21">
              <a:extLst>
                <a:ext uri="{FF2B5EF4-FFF2-40B4-BE49-F238E27FC236}">
                  <a16:creationId xmlns:a16="http://schemas.microsoft.com/office/drawing/2014/main" id="{A01FEE81-E459-4E2E-BCC3-FD4329A13A32}"/>
                </a:ext>
              </a:extLst>
            </p:cNvPr>
            <p:cNvSpPr>
              <a:spLocks noChangeArrowheads="1"/>
            </p:cNvSpPr>
            <p:nvPr/>
          </p:nvSpPr>
          <p:spPr bwMode="auto">
            <a:xfrm>
              <a:off x="2886" y="3314"/>
              <a:ext cx="144" cy="144"/>
            </a:xfrm>
            <a:prstGeom prst="ellipse">
              <a:avLst/>
            </a:prstGeom>
            <a:ln w="3175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ar-IQ" altLang="ar-KW" sz="1800">
                <a:solidFill>
                  <a:srgbClr val="000000"/>
                </a:solidFill>
                <a:latin typeface="Arial" panose="020B0604020202020204" pitchFamily="34" charset="0"/>
              </a:endParaRPr>
            </a:p>
          </p:txBody>
        </p:sp>
        <p:grpSp>
          <p:nvGrpSpPr>
            <p:cNvPr id="23566" name="Group 30">
              <a:extLst>
                <a:ext uri="{FF2B5EF4-FFF2-40B4-BE49-F238E27FC236}">
                  <a16:creationId xmlns:a16="http://schemas.microsoft.com/office/drawing/2014/main" id="{4D6D4BBE-AEBA-4FBF-8524-292AB9AABDF9}"/>
                </a:ext>
              </a:extLst>
            </p:cNvPr>
            <p:cNvGrpSpPr>
              <a:grpSpLocks/>
            </p:cNvGrpSpPr>
            <p:nvPr/>
          </p:nvGrpSpPr>
          <p:grpSpPr bwMode="auto">
            <a:xfrm>
              <a:off x="4334" y="3318"/>
              <a:ext cx="73" cy="141"/>
              <a:chOff x="2755" y="3318"/>
              <a:chExt cx="73" cy="141"/>
            </a:xfrm>
          </p:grpSpPr>
          <p:sp>
            <p:nvSpPr>
              <p:cNvPr id="23567" name="Line 31">
                <a:extLst>
                  <a:ext uri="{FF2B5EF4-FFF2-40B4-BE49-F238E27FC236}">
                    <a16:creationId xmlns:a16="http://schemas.microsoft.com/office/drawing/2014/main" id="{D97CE6D2-1EEA-47A0-B3F4-AEF388A7FF75}"/>
                  </a:ext>
                </a:extLst>
              </p:cNvPr>
              <p:cNvSpPr>
                <a:spLocks noChangeShapeType="1"/>
              </p:cNvSpPr>
              <p:nvPr/>
            </p:nvSpPr>
            <p:spPr bwMode="auto">
              <a:xfrm flipV="1">
                <a:off x="2757" y="3318"/>
                <a:ext cx="71" cy="7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ar-KW"/>
              </a:p>
            </p:txBody>
          </p:sp>
          <p:sp>
            <p:nvSpPr>
              <p:cNvPr id="23568" name="Line 32">
                <a:extLst>
                  <a:ext uri="{FF2B5EF4-FFF2-40B4-BE49-F238E27FC236}">
                    <a16:creationId xmlns:a16="http://schemas.microsoft.com/office/drawing/2014/main" id="{E5C0E011-3E7D-4852-BE9F-7D48FE3A3E68}"/>
                  </a:ext>
                </a:extLst>
              </p:cNvPr>
              <p:cNvSpPr>
                <a:spLocks noChangeShapeType="1"/>
              </p:cNvSpPr>
              <p:nvPr/>
            </p:nvSpPr>
            <p:spPr bwMode="auto">
              <a:xfrm>
                <a:off x="2755" y="3388"/>
                <a:ext cx="71" cy="7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ar-KW"/>
              </a:p>
            </p:txBody>
          </p:sp>
        </p:grpSp>
      </p:grpSp>
      <p:pic>
        <p:nvPicPr>
          <p:cNvPr id="30" name="صورة 29" descr="2.png">
            <a:extLst>
              <a:ext uri="{FF2B5EF4-FFF2-40B4-BE49-F238E27FC236}">
                <a16:creationId xmlns:a16="http://schemas.microsoft.com/office/drawing/2014/main" id="{731D50FC-1E96-4059-A04D-A77F8A30EE52}"/>
              </a:ext>
            </a:extLst>
          </p:cNvPr>
          <p:cNvPicPr>
            <a:picLocks noChangeAspect="1"/>
          </p:cNvPicPr>
          <p:nvPr/>
        </p:nvPicPr>
        <p:blipFill>
          <a:blip r:embed="rId4">
            <a:extLst>
              <a:ext uri="{28A0092B-C50C-407E-A947-70E740481C1C}">
                <a14:useLocalDpi xmlns:a14="http://schemas.microsoft.com/office/drawing/2010/main" val="0"/>
              </a:ext>
            </a:extLst>
          </a:blip>
          <a:srcRect r="-2550" b="19888"/>
          <a:stretch>
            <a:fillRect/>
          </a:stretch>
        </p:blipFill>
        <p:spPr bwMode="auto">
          <a:xfrm>
            <a:off x="4495800" y="3956050"/>
            <a:ext cx="38100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علامة الطرح 30">
            <a:extLst>
              <a:ext uri="{FF2B5EF4-FFF2-40B4-BE49-F238E27FC236}">
                <a16:creationId xmlns:a16="http://schemas.microsoft.com/office/drawing/2014/main" id="{9EED82B3-9C97-49E7-B155-F23A935D4B7B}"/>
              </a:ext>
            </a:extLst>
          </p:cNvPr>
          <p:cNvSpPr/>
          <p:nvPr/>
        </p:nvSpPr>
        <p:spPr>
          <a:xfrm>
            <a:off x="4953000" y="4648200"/>
            <a:ext cx="228600" cy="152400"/>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hangingPunct="1">
              <a:defRPr/>
            </a:pPr>
            <a:endParaRPr lang="ar-IQ">
              <a:solidFill>
                <a:prstClr val="white"/>
              </a:solidFill>
            </a:endParaRPr>
          </a:p>
        </p:txBody>
      </p:sp>
      <p:sp>
        <p:nvSpPr>
          <p:cNvPr id="32" name="شكل بيضاوي 31">
            <a:extLst>
              <a:ext uri="{FF2B5EF4-FFF2-40B4-BE49-F238E27FC236}">
                <a16:creationId xmlns:a16="http://schemas.microsoft.com/office/drawing/2014/main" id="{D6280492-A7FE-4161-B0CA-441345055061}"/>
              </a:ext>
            </a:extLst>
          </p:cNvPr>
          <p:cNvSpPr/>
          <p:nvPr/>
        </p:nvSpPr>
        <p:spPr>
          <a:xfrm>
            <a:off x="4876800" y="4572000"/>
            <a:ext cx="3810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hangingPunct="1">
              <a:defRPr/>
            </a:pPr>
            <a:endParaRPr lang="ar-IQ">
              <a:solidFill>
                <a:prstClr val="white"/>
              </a:solidFill>
            </a:endParaRPr>
          </a:p>
        </p:txBody>
      </p:sp>
      <p:sp>
        <p:nvSpPr>
          <p:cNvPr id="33" name="Text Box 38">
            <a:extLst>
              <a:ext uri="{FF2B5EF4-FFF2-40B4-BE49-F238E27FC236}">
                <a16:creationId xmlns:a16="http://schemas.microsoft.com/office/drawing/2014/main" id="{DA5D332E-B8CD-4274-8D37-FC0B87834308}"/>
              </a:ext>
            </a:extLst>
          </p:cNvPr>
          <p:cNvSpPr txBox="1">
            <a:spLocks noChangeArrowheads="1"/>
          </p:cNvSpPr>
          <p:nvPr/>
        </p:nvSpPr>
        <p:spPr bwMode="auto">
          <a:xfrm>
            <a:off x="5181600" y="4419600"/>
            <a:ext cx="2247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en-US" altLang="ar-KW" sz="2000" b="1">
                <a:solidFill>
                  <a:srgbClr val="002060"/>
                </a:solidFill>
                <a:latin typeface="Arial" panose="020B0604020202020204" pitchFamily="34" charset="0"/>
              </a:rPr>
              <a:t>Lateral inhibition</a:t>
            </a:r>
          </a:p>
        </p:txBody>
      </p:sp>
      <p:sp>
        <p:nvSpPr>
          <p:cNvPr id="34" name="Footer Placeholder 8">
            <a:extLst>
              <a:ext uri="{FF2B5EF4-FFF2-40B4-BE49-F238E27FC236}">
                <a16:creationId xmlns:a16="http://schemas.microsoft.com/office/drawing/2014/main" id="{3B1C0579-DDB9-46C8-AAA4-BC9428614AE6}"/>
              </a:ext>
            </a:extLst>
          </p:cNvPr>
          <p:cNvSpPr>
            <a:spLocks noGrp="1"/>
          </p:cNvSpPr>
          <p:nvPr/>
        </p:nvSpPr>
        <p:spPr bwMode="auto">
          <a:xfrm>
            <a:off x="180975" y="6370638"/>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altLang="ar-KW" sz="1600" b="1">
                <a:solidFill>
                  <a:srgbClr val="898989"/>
                </a:solidFill>
                <a:latin typeface="Arial Narrow" panose="020B0606020202030204" pitchFamily="34" charset="0"/>
              </a:rPr>
              <a:t>University of Basrah-College of Medicine-Physiology Department</a:t>
            </a:r>
          </a:p>
        </p:txBody>
      </p:sp>
      <p:sp>
        <p:nvSpPr>
          <p:cNvPr id="35" name="Slide Number Placeholder 8">
            <a:extLst>
              <a:ext uri="{FF2B5EF4-FFF2-40B4-BE49-F238E27FC236}">
                <a16:creationId xmlns:a16="http://schemas.microsoft.com/office/drawing/2014/main" id="{27EFA88C-25E6-49ED-A7AB-763025F40116}"/>
              </a:ext>
            </a:extLst>
          </p:cNvPr>
          <p:cNvSpPr>
            <a:spLocks noGrp="1"/>
          </p:cNvSpPr>
          <p:nvPr/>
        </p:nvSpPr>
        <p:spPr>
          <a:xfrm>
            <a:off x="9279856" y="6311900"/>
            <a:ext cx="2184400" cy="365125"/>
          </a:xfrm>
          <a:prstGeom prst="rect">
            <a:avLst/>
          </a:prstGeom>
        </p:spPr>
        <p:txBody>
          <a:bodyPr anchor="ctr"/>
          <a:lstStyle>
            <a:defPPr>
              <a:defRPr lang="ar-SA"/>
            </a:defPPr>
            <a:lvl1pPr algn="r" rtl="1" fontAlgn="base">
              <a:spcBef>
                <a:spcPct val="0"/>
              </a:spcBef>
              <a:spcAft>
                <a:spcPct val="0"/>
              </a:spcAft>
              <a:defRPr sz="1200" kern="1200">
                <a:solidFill>
                  <a:srgbClr val="898989"/>
                </a:solidFill>
                <a:latin typeface="Times New Roman" panose="02020603050405020304" pitchFamily="18"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a:lstStyle>
          <a:p>
            <a:pPr>
              <a:defRPr/>
            </a:pPr>
            <a:r>
              <a:rPr lang="en-AU" sz="1400" b="1" dirty="0">
                <a:solidFill>
                  <a:schemeClr val="tx1">
                    <a:tint val="75000"/>
                  </a:schemeClr>
                </a:solidFill>
                <a:latin typeface="Arial Narrow" pitchFamily="34" charset="0"/>
                <a:cs typeface="Arial" charset="0"/>
              </a:rPr>
              <a:t>20</a:t>
            </a:r>
          </a:p>
        </p:txBody>
      </p:sp>
    </p:spTree>
    <p:custDataLst>
      <p:tags r:id="rId1"/>
    </p:custDataLst>
  </p:cSld>
  <p:clrMapOvr>
    <a:masterClrMapping/>
  </p:clrMapOvr>
  <p:transition spd="slow" advTm="17712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up)">
                                      <p:cBhvr>
                                        <p:cTn id="21" dur="500"/>
                                        <p:tgtEl>
                                          <p:spTgt spid="3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2000"/>
                                        <p:tgtEl>
                                          <p:spTgt spid="32"/>
                                        </p:tgtEl>
                                      </p:cBhvr>
                                    </p:animEffect>
                                  </p:childTnLst>
                                </p:cTn>
                              </p:par>
                              <p:par>
                                <p:cTn id="27" presetID="10" presetClass="entr" presetSubtype="0"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2000"/>
                                        <p:tgtEl>
                                          <p:spTgt spid="31"/>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3">
                                            <p:txEl>
                                              <p:pRg st="0" end="0"/>
                                            </p:txEl>
                                          </p:spTgt>
                                        </p:tgtEl>
                                        <p:attrNameLst>
                                          <p:attrName>style.visibility</p:attrName>
                                        </p:attrNameLst>
                                      </p:cBhvr>
                                      <p:to>
                                        <p:strVal val="visible"/>
                                      </p:to>
                                    </p:set>
                                    <p:animEffect transition="in" filter="fade">
                                      <p:cBhvr>
                                        <p:cTn id="39" dur="20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38FB5E61-B96B-4463-BDF1-DB52C93233F9}"/>
              </a:ext>
            </a:extLst>
          </p:cNvPr>
          <p:cNvSpPr>
            <a:spLocks noGrp="1"/>
          </p:cNvSpPr>
          <p:nvPr>
            <p:ph type="title"/>
          </p:nvPr>
        </p:nvSpPr>
        <p:spPr/>
        <p:txBody>
          <a:bodyPr/>
          <a:lstStyle/>
          <a:p>
            <a:r>
              <a:rPr lang="en-US" altLang="ar-KW" b="1">
                <a:solidFill>
                  <a:srgbClr val="C00000"/>
                </a:solidFill>
                <a:latin typeface="Arial" panose="020B0604020202020204" pitchFamily="34" charset="0"/>
                <a:cs typeface="Arial" panose="020B0604020202020204" pitchFamily="34" charset="0"/>
              </a:rPr>
              <a:t>Some Clinical Abnormalities</a:t>
            </a:r>
            <a:r>
              <a:rPr lang="en-US" altLang="ar-KW"/>
              <a:t/>
            </a:r>
            <a:br>
              <a:rPr lang="en-US" altLang="ar-KW"/>
            </a:br>
            <a:endParaRPr lang="en-US" altLang="ar-KW"/>
          </a:p>
        </p:txBody>
      </p:sp>
      <p:sp>
        <p:nvSpPr>
          <p:cNvPr id="3" name="Content Placeholder 2">
            <a:extLst>
              <a:ext uri="{FF2B5EF4-FFF2-40B4-BE49-F238E27FC236}">
                <a16:creationId xmlns:a16="http://schemas.microsoft.com/office/drawing/2014/main" id="{C1177A6B-5E92-431E-A07F-E8AE73964CBC}"/>
              </a:ext>
            </a:extLst>
          </p:cNvPr>
          <p:cNvSpPr>
            <a:spLocks noGrp="1"/>
          </p:cNvSpPr>
          <p:nvPr>
            <p:ph idx="1"/>
          </p:nvPr>
        </p:nvSpPr>
        <p:spPr/>
        <p:txBody>
          <a:bodyPr/>
          <a:lstStyle/>
          <a:p>
            <a:pPr marL="0" indent="0">
              <a:buNone/>
              <a:defRPr/>
            </a:pPr>
            <a:r>
              <a:rPr lang="en-US" dirty="0" err="1">
                <a:solidFill>
                  <a:srgbClr val="002060"/>
                </a:solidFill>
                <a:latin typeface="Arial" panose="020B0604020202020204" pitchFamily="34" charset="0"/>
                <a:cs typeface="Arial" panose="020B0604020202020204" pitchFamily="34" charset="0"/>
              </a:rPr>
              <a:t>Hyperalgesia</a:t>
            </a:r>
            <a:r>
              <a:rPr lang="en-US" dirty="0">
                <a:solidFill>
                  <a:srgbClr val="002060"/>
                </a:solidFill>
                <a:latin typeface="Arial" panose="020B0604020202020204" pitchFamily="34" charset="0"/>
                <a:cs typeface="Arial" panose="020B0604020202020204" pitchFamily="34" charset="0"/>
              </a:rPr>
              <a:t> </a:t>
            </a:r>
          </a:p>
          <a:p>
            <a:pPr marL="0" indent="0">
              <a:buNone/>
              <a:defRPr/>
            </a:pPr>
            <a:r>
              <a:rPr lang="en-US" dirty="0">
                <a:solidFill>
                  <a:srgbClr val="002060"/>
                </a:solidFill>
                <a:latin typeface="Arial" panose="020B0604020202020204" pitchFamily="34" charset="0"/>
                <a:cs typeface="Arial" panose="020B0604020202020204" pitchFamily="34" charset="0"/>
              </a:rPr>
              <a:t>an exaggerated response to a noxious stimulus </a:t>
            </a:r>
          </a:p>
          <a:p>
            <a:pPr marL="0" indent="0">
              <a:buNone/>
              <a:defRPr/>
            </a:pPr>
            <a:endParaRPr lang="en-US" u="sng" dirty="0">
              <a:solidFill>
                <a:srgbClr val="002060"/>
              </a:solidFill>
              <a:latin typeface="Arial" panose="020B0604020202020204" pitchFamily="34" charset="0"/>
              <a:cs typeface="Arial" panose="020B0604020202020204" pitchFamily="34" charset="0"/>
            </a:endParaRPr>
          </a:p>
          <a:p>
            <a:pPr marL="0" indent="0">
              <a:buNone/>
              <a:defRPr/>
            </a:pPr>
            <a:r>
              <a:rPr lang="en-US" dirty="0" err="1">
                <a:solidFill>
                  <a:srgbClr val="002060"/>
                </a:solidFill>
                <a:latin typeface="Arial" panose="020B0604020202020204" pitchFamily="34" charset="0"/>
                <a:cs typeface="Arial" panose="020B0604020202020204" pitchFamily="34" charset="0"/>
              </a:rPr>
              <a:t>Allodynia</a:t>
            </a:r>
            <a:r>
              <a:rPr lang="en-US" dirty="0">
                <a:solidFill>
                  <a:srgbClr val="002060"/>
                </a:solidFill>
                <a:latin typeface="Arial" panose="020B0604020202020204" pitchFamily="34" charset="0"/>
                <a:cs typeface="Arial" panose="020B0604020202020204" pitchFamily="34" charset="0"/>
              </a:rPr>
              <a:t> </a:t>
            </a:r>
          </a:p>
          <a:p>
            <a:pPr marL="0" indent="0">
              <a:buNone/>
              <a:defRPr/>
            </a:pPr>
            <a:r>
              <a:rPr lang="en-US" dirty="0">
                <a:solidFill>
                  <a:srgbClr val="002060"/>
                </a:solidFill>
                <a:latin typeface="Arial" panose="020B0604020202020204" pitchFamily="34" charset="0"/>
                <a:cs typeface="Arial" panose="020B0604020202020204" pitchFamily="34" charset="0"/>
              </a:rPr>
              <a:t>a sensation of pain in </a:t>
            </a:r>
            <a:r>
              <a:rPr lang="en-US">
                <a:solidFill>
                  <a:srgbClr val="002060"/>
                </a:solidFill>
                <a:latin typeface="Arial" panose="020B0604020202020204" pitchFamily="34" charset="0"/>
                <a:cs typeface="Arial" panose="020B0604020202020204" pitchFamily="34" charset="0"/>
              </a:rPr>
              <a:t>response to </a:t>
            </a:r>
            <a:r>
              <a:rPr lang="en-US" dirty="0">
                <a:solidFill>
                  <a:srgbClr val="002060"/>
                </a:solidFill>
                <a:latin typeface="Arial" panose="020B0604020202020204" pitchFamily="34" charset="0"/>
                <a:cs typeface="Arial" panose="020B0604020202020204" pitchFamily="34" charset="0"/>
              </a:rPr>
              <a:t>a stimulus, that dose not normally elicit pain.</a:t>
            </a:r>
          </a:p>
          <a:p>
            <a:pPr>
              <a:defRPr/>
            </a:pPr>
            <a:endParaRPr lang="en-US" dirty="0">
              <a:solidFill>
                <a:srgbClr val="002060"/>
              </a:solidFill>
              <a:latin typeface="Arial" panose="020B0604020202020204" pitchFamily="34" charset="0"/>
              <a:cs typeface="Arial" panose="020B0604020202020204" pitchFamily="34" charset="0"/>
            </a:endParaRPr>
          </a:p>
        </p:txBody>
      </p:sp>
      <p:sp>
        <p:nvSpPr>
          <p:cNvPr id="5" name="Footer Placeholder 8">
            <a:extLst>
              <a:ext uri="{FF2B5EF4-FFF2-40B4-BE49-F238E27FC236}">
                <a16:creationId xmlns:a16="http://schemas.microsoft.com/office/drawing/2014/main" id="{B35B44DC-BEC3-4FE0-9028-3858EE60599A}"/>
              </a:ext>
            </a:extLst>
          </p:cNvPr>
          <p:cNvSpPr>
            <a:spLocks noGrp="1"/>
          </p:cNvSpPr>
          <p:nvPr/>
        </p:nvSpPr>
        <p:spPr bwMode="auto">
          <a:xfrm>
            <a:off x="180975" y="6370638"/>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altLang="ar-KW" sz="1600" b="1">
                <a:solidFill>
                  <a:srgbClr val="898989"/>
                </a:solidFill>
                <a:latin typeface="Arial Narrow" panose="020B0606020202030204" pitchFamily="34" charset="0"/>
              </a:rPr>
              <a:t>University of Basrah-College of Medicine-Physiology Department</a:t>
            </a:r>
          </a:p>
        </p:txBody>
      </p:sp>
      <p:sp>
        <p:nvSpPr>
          <p:cNvPr id="6" name="Slide Number Placeholder 8">
            <a:extLst>
              <a:ext uri="{FF2B5EF4-FFF2-40B4-BE49-F238E27FC236}">
                <a16:creationId xmlns:a16="http://schemas.microsoft.com/office/drawing/2014/main" id="{98284F0B-0876-4B1C-BC25-6DED4B389504}"/>
              </a:ext>
            </a:extLst>
          </p:cNvPr>
          <p:cNvSpPr>
            <a:spLocks noGrp="1"/>
          </p:cNvSpPr>
          <p:nvPr/>
        </p:nvSpPr>
        <p:spPr>
          <a:xfrm>
            <a:off x="9279856" y="6311900"/>
            <a:ext cx="2184400" cy="365125"/>
          </a:xfrm>
          <a:prstGeom prst="rect">
            <a:avLst/>
          </a:prstGeom>
        </p:spPr>
        <p:txBody>
          <a:bodyPr anchor="ctr"/>
          <a:lstStyle>
            <a:defPPr>
              <a:defRPr lang="ar-SA"/>
            </a:defPPr>
            <a:lvl1pPr algn="r" rtl="1" fontAlgn="base">
              <a:spcBef>
                <a:spcPct val="0"/>
              </a:spcBef>
              <a:spcAft>
                <a:spcPct val="0"/>
              </a:spcAft>
              <a:defRPr sz="1200" kern="1200">
                <a:solidFill>
                  <a:srgbClr val="898989"/>
                </a:solidFill>
                <a:latin typeface="Times New Roman" panose="02020603050405020304" pitchFamily="18"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a:lstStyle>
          <a:p>
            <a:pPr>
              <a:defRPr/>
            </a:pPr>
            <a:r>
              <a:rPr lang="en-AU" sz="1400" b="1" dirty="0">
                <a:solidFill>
                  <a:schemeClr val="tx1">
                    <a:tint val="75000"/>
                  </a:schemeClr>
                </a:solidFill>
                <a:latin typeface="Arial Narrow" pitchFamily="34" charset="0"/>
                <a:cs typeface="Arial" charset="0"/>
              </a:rPr>
              <a:t>21</a:t>
            </a:r>
          </a:p>
        </p:txBody>
      </p:sp>
    </p:spTree>
    <p:custDataLst>
      <p:tags r:id="rId1"/>
    </p:custDataLst>
  </p:cSld>
  <p:clrMapOvr>
    <a:masterClrMapping/>
  </p:clrMapOvr>
  <p:transition spd="slow" advTm="9698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sz="6600" dirty="0">
                <a:solidFill>
                  <a:srgbClr val="C00000"/>
                </a:solidFill>
              </a:rPr>
              <a:t>Thank You</a:t>
            </a:r>
          </a:p>
        </p:txBody>
      </p:sp>
    </p:spTree>
    <p:extLst>
      <p:ext uri="{BB962C8B-B14F-4D97-AF65-F5344CB8AC3E}">
        <p14:creationId xmlns:p14="http://schemas.microsoft.com/office/powerpoint/2010/main" val="285609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95459"/>
            <a:ext cx="10515600" cy="5481504"/>
          </a:xfrm>
        </p:spPr>
        <p:txBody>
          <a:bodyPr/>
          <a:lstStyle/>
          <a:p>
            <a:pPr marL="0" indent="0">
              <a:buNone/>
            </a:pPr>
            <a:r>
              <a:rPr lang="en-US" sz="3600" dirty="0">
                <a:latin typeface="Times New Roman" panose="02020603050405020304" pitchFamily="18" charset="0"/>
                <a:cs typeface="Times New Roman" panose="02020603050405020304" pitchFamily="18" charset="0"/>
              </a:rPr>
              <a:t>Pain is a protective mechanism which occurs when tissues being damaged.</a:t>
            </a:r>
          </a:p>
          <a:p>
            <a:pPr marL="0" indent="0">
              <a:buNone/>
            </a:pPr>
            <a:r>
              <a:rPr lang="en-US" u="sng" dirty="0">
                <a:solidFill>
                  <a:srgbClr val="C00000"/>
                </a:solidFill>
                <a:latin typeface="Times New Roman" panose="02020603050405020304" pitchFamily="18" charset="0"/>
                <a:cs typeface="Times New Roman" panose="02020603050405020304" pitchFamily="18" charset="0"/>
              </a:rPr>
              <a:t>In response to:</a:t>
            </a:r>
          </a:p>
          <a:p>
            <a:pPr marL="0" indent="0">
              <a:buNone/>
            </a:pPr>
            <a:endParaRPr lang="en-US" u="sng" dirty="0">
              <a:solidFill>
                <a:srgbClr val="C00000"/>
              </a:solidFill>
              <a:latin typeface="Times New Roman" panose="02020603050405020304" pitchFamily="18" charset="0"/>
              <a:cs typeface="Times New Roman" panose="02020603050405020304" pitchFamily="18" charset="0"/>
            </a:endParaRPr>
          </a:p>
          <a:p>
            <a:pPr marL="514350" indent="-514350">
              <a:buAutoNum type="arabicPeriod"/>
            </a:pPr>
            <a:r>
              <a:rPr lang="en-US" dirty="0">
                <a:latin typeface="Times New Roman" panose="02020603050405020304" pitchFamily="18" charset="0"/>
                <a:cs typeface="Times New Roman" panose="02020603050405020304" pitchFamily="18" charset="0"/>
              </a:rPr>
              <a:t>Painful stimuli</a:t>
            </a:r>
          </a:p>
          <a:p>
            <a:pPr marL="514350" indent="-514350">
              <a:buAutoNum type="arabicPeriod"/>
            </a:pPr>
            <a:r>
              <a:rPr lang="en-US" dirty="0">
                <a:latin typeface="Times New Roman" panose="02020603050405020304" pitchFamily="18" charset="0"/>
                <a:cs typeface="Times New Roman" panose="02020603050405020304" pitchFamily="18" charset="0"/>
              </a:rPr>
              <a:t>Even by simple activation , like sitting , in sitting in the same position for a long time.</a:t>
            </a:r>
          </a:p>
        </p:txBody>
      </p:sp>
      <p:sp>
        <p:nvSpPr>
          <p:cNvPr id="4" name="Footer Placeholder 8">
            <a:extLst>
              <a:ext uri="{FF2B5EF4-FFF2-40B4-BE49-F238E27FC236}">
                <a16:creationId xmlns:a16="http://schemas.microsoft.com/office/drawing/2014/main" id="{3783BFEF-B8B6-488A-A02C-E6F87323D1C4}"/>
              </a:ext>
            </a:extLst>
          </p:cNvPr>
          <p:cNvSpPr>
            <a:spLocks noGrp="1"/>
          </p:cNvSpPr>
          <p:nvPr/>
        </p:nvSpPr>
        <p:spPr bwMode="auto">
          <a:xfrm>
            <a:off x="180975" y="6382670"/>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altLang="ar-KW" sz="1600" b="1">
                <a:solidFill>
                  <a:srgbClr val="898989"/>
                </a:solidFill>
                <a:latin typeface="Arial Narrow" panose="020B0606020202030204" pitchFamily="34" charset="0"/>
              </a:rPr>
              <a:t>University of Basrah-College of Medicine-Physiology Department</a:t>
            </a:r>
          </a:p>
        </p:txBody>
      </p:sp>
      <p:sp>
        <p:nvSpPr>
          <p:cNvPr id="5" name="Slide Number Placeholder 8">
            <a:extLst>
              <a:ext uri="{FF2B5EF4-FFF2-40B4-BE49-F238E27FC236}">
                <a16:creationId xmlns:a16="http://schemas.microsoft.com/office/drawing/2014/main" id="{0140FD41-343D-4228-94D2-C86FC2E73034}"/>
              </a:ext>
            </a:extLst>
          </p:cNvPr>
          <p:cNvSpPr>
            <a:spLocks noGrp="1"/>
          </p:cNvSpPr>
          <p:nvPr/>
        </p:nvSpPr>
        <p:spPr>
          <a:xfrm>
            <a:off x="9279856" y="6311900"/>
            <a:ext cx="2184400" cy="365125"/>
          </a:xfrm>
          <a:prstGeom prst="rect">
            <a:avLst/>
          </a:prstGeom>
        </p:spPr>
        <p:txBody>
          <a:bodyPr anchor="ctr"/>
          <a:lstStyle>
            <a:defPPr>
              <a:defRPr lang="ar-SA"/>
            </a:defPPr>
            <a:lvl1pPr algn="r" rtl="1" fontAlgn="base">
              <a:spcBef>
                <a:spcPct val="0"/>
              </a:spcBef>
              <a:spcAft>
                <a:spcPct val="0"/>
              </a:spcAft>
              <a:defRPr sz="1200" kern="1200">
                <a:solidFill>
                  <a:srgbClr val="898989"/>
                </a:solidFill>
                <a:latin typeface="Times New Roman" panose="02020603050405020304" pitchFamily="18"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a:lstStyle>
          <a:p>
            <a:pPr>
              <a:defRPr/>
            </a:pPr>
            <a:r>
              <a:rPr lang="en-AU" sz="1400" b="1" dirty="0">
                <a:solidFill>
                  <a:schemeClr val="tx1">
                    <a:tint val="75000"/>
                  </a:schemeClr>
                </a:solidFill>
                <a:latin typeface="Arial Narrow" pitchFamily="34" charset="0"/>
                <a:cs typeface="Arial" charset="0"/>
              </a:rPr>
              <a:t>2</a:t>
            </a:r>
          </a:p>
        </p:txBody>
      </p:sp>
    </p:spTree>
    <p:extLst>
      <p:ext uri="{BB962C8B-B14F-4D97-AF65-F5344CB8AC3E}">
        <p14:creationId xmlns:p14="http://schemas.microsoft.com/office/powerpoint/2010/main" val="1737042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a:off x="3951667" y="1880313"/>
            <a:ext cx="850007" cy="1287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3897738" y="4310631"/>
            <a:ext cx="903936"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989464" y="1987568"/>
            <a:ext cx="869324"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824785" y="1240595"/>
            <a:ext cx="2781836" cy="149394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33884" y="1572068"/>
            <a:ext cx="2369708"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Sitting for a long time</a:t>
            </a:r>
            <a:endParaRPr lang="en-US" sz="2400" dirty="0"/>
          </a:p>
        </p:txBody>
      </p:sp>
      <p:sp>
        <p:nvSpPr>
          <p:cNvPr id="19" name="Oval 18"/>
          <p:cNvSpPr/>
          <p:nvPr/>
        </p:nvSpPr>
        <p:spPr>
          <a:xfrm>
            <a:off x="9014674" y="1146219"/>
            <a:ext cx="2781836" cy="149394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5387127" y="1477694"/>
            <a:ext cx="2137893"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compression on the tissues</a:t>
            </a:r>
            <a:endParaRPr lang="en-US" sz="2400" dirty="0"/>
          </a:p>
        </p:txBody>
      </p:sp>
      <p:sp>
        <p:nvSpPr>
          <p:cNvPr id="21" name="Oval 20"/>
          <p:cNvSpPr/>
          <p:nvPr/>
        </p:nvSpPr>
        <p:spPr>
          <a:xfrm>
            <a:off x="9318940" y="3441795"/>
            <a:ext cx="2781836" cy="149394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9402114" y="1477694"/>
            <a:ext cx="2394396"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lack of blood flow</a:t>
            </a:r>
            <a:endParaRPr lang="en-US" sz="2400" dirty="0"/>
          </a:p>
        </p:txBody>
      </p:sp>
      <p:sp>
        <p:nvSpPr>
          <p:cNvPr id="23" name="Oval 22"/>
          <p:cNvSpPr/>
          <p:nvPr/>
        </p:nvSpPr>
        <p:spPr>
          <a:xfrm>
            <a:off x="4975005" y="1240593"/>
            <a:ext cx="2781836" cy="149394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499052" y="3634770"/>
            <a:ext cx="1635618" cy="1569660"/>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person change his position </a:t>
            </a:r>
          </a:p>
          <a:p>
            <a:endParaRPr lang="en-US" sz="2400" dirty="0"/>
          </a:p>
        </p:txBody>
      </p:sp>
      <p:sp>
        <p:nvSpPr>
          <p:cNvPr id="25" name="Oval 24"/>
          <p:cNvSpPr/>
          <p:nvPr/>
        </p:nvSpPr>
        <p:spPr>
          <a:xfrm>
            <a:off x="5109428" y="3505827"/>
            <a:ext cx="2781836" cy="149394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5618948" y="3773270"/>
            <a:ext cx="1906072"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tissue destruction</a:t>
            </a:r>
            <a:endParaRPr lang="en-US" sz="2400" dirty="0"/>
          </a:p>
        </p:txBody>
      </p:sp>
      <p:sp>
        <p:nvSpPr>
          <p:cNvPr id="27" name="Oval 26"/>
          <p:cNvSpPr/>
          <p:nvPr/>
        </p:nvSpPr>
        <p:spPr>
          <a:xfrm>
            <a:off x="951970" y="3469942"/>
            <a:ext cx="2781836" cy="149394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9928540" y="3957935"/>
            <a:ext cx="2172236"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Ischemia</a:t>
            </a:r>
          </a:p>
        </p:txBody>
      </p:sp>
      <p:cxnSp>
        <p:nvCxnSpPr>
          <p:cNvPr id="29" name="Straight Arrow Connector 28"/>
          <p:cNvCxnSpPr/>
          <p:nvPr/>
        </p:nvCxnSpPr>
        <p:spPr>
          <a:xfrm>
            <a:off x="10545376" y="2734542"/>
            <a:ext cx="0" cy="60709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8160429" y="4252801"/>
            <a:ext cx="903936"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1" name="Footer Placeholder 8">
            <a:extLst>
              <a:ext uri="{FF2B5EF4-FFF2-40B4-BE49-F238E27FC236}">
                <a16:creationId xmlns:a16="http://schemas.microsoft.com/office/drawing/2014/main" id="{EA53005E-19E6-4172-92AC-5E3355C4E9A2}"/>
              </a:ext>
            </a:extLst>
          </p:cNvPr>
          <p:cNvSpPr>
            <a:spLocks noGrp="1"/>
          </p:cNvSpPr>
          <p:nvPr/>
        </p:nvSpPr>
        <p:spPr bwMode="auto">
          <a:xfrm>
            <a:off x="180975" y="6382670"/>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altLang="ar-KW" sz="1600" b="1">
                <a:solidFill>
                  <a:srgbClr val="898989"/>
                </a:solidFill>
                <a:latin typeface="Arial Narrow" panose="020B0606020202030204" pitchFamily="34" charset="0"/>
              </a:rPr>
              <a:t>University of Basrah-College of Medicine-Physiology Department</a:t>
            </a:r>
          </a:p>
        </p:txBody>
      </p:sp>
      <p:sp>
        <p:nvSpPr>
          <p:cNvPr id="32" name="Slide Number Placeholder 8">
            <a:extLst>
              <a:ext uri="{FF2B5EF4-FFF2-40B4-BE49-F238E27FC236}">
                <a16:creationId xmlns:a16="http://schemas.microsoft.com/office/drawing/2014/main" id="{191A7CD6-600B-4B09-8E8D-CAFE685E0B5A}"/>
              </a:ext>
            </a:extLst>
          </p:cNvPr>
          <p:cNvSpPr>
            <a:spLocks noGrp="1"/>
          </p:cNvSpPr>
          <p:nvPr/>
        </p:nvSpPr>
        <p:spPr>
          <a:xfrm>
            <a:off x="9279856" y="6311900"/>
            <a:ext cx="2184400" cy="365125"/>
          </a:xfrm>
          <a:prstGeom prst="rect">
            <a:avLst/>
          </a:prstGeom>
        </p:spPr>
        <p:txBody>
          <a:bodyPr anchor="ctr"/>
          <a:lstStyle>
            <a:defPPr>
              <a:defRPr lang="ar-SA"/>
            </a:defPPr>
            <a:lvl1pPr algn="r" rtl="1" fontAlgn="base">
              <a:spcBef>
                <a:spcPct val="0"/>
              </a:spcBef>
              <a:spcAft>
                <a:spcPct val="0"/>
              </a:spcAft>
              <a:defRPr sz="1200" kern="1200">
                <a:solidFill>
                  <a:srgbClr val="898989"/>
                </a:solidFill>
                <a:latin typeface="Times New Roman" panose="02020603050405020304" pitchFamily="18"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a:lstStyle>
          <a:p>
            <a:pPr>
              <a:defRPr/>
            </a:pPr>
            <a:r>
              <a:rPr lang="en-AU" sz="1400" b="1" dirty="0">
                <a:solidFill>
                  <a:schemeClr val="tx1">
                    <a:tint val="75000"/>
                  </a:schemeClr>
                </a:solidFill>
                <a:latin typeface="Arial Narrow" pitchFamily="34" charset="0"/>
                <a:cs typeface="Arial" charset="0"/>
              </a:rPr>
              <a:t>3</a:t>
            </a:r>
          </a:p>
        </p:txBody>
      </p:sp>
    </p:spTree>
    <p:extLst>
      <p:ext uri="{BB962C8B-B14F-4D97-AF65-F5344CB8AC3E}">
        <p14:creationId xmlns:p14="http://schemas.microsoft.com/office/powerpoint/2010/main" val="2548945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1000"/>
                                        <p:tgtEl>
                                          <p:spTgt spid="23"/>
                                        </p:tgtEl>
                                      </p:cBhvr>
                                    </p:animEffect>
                                    <p:anim calcmode="lin" valueType="num">
                                      <p:cBhvr>
                                        <p:cTn id="21" dur="1000" fill="hold"/>
                                        <p:tgtEl>
                                          <p:spTgt spid="23"/>
                                        </p:tgtEl>
                                        <p:attrNameLst>
                                          <p:attrName>ppt_x</p:attrName>
                                        </p:attrNameLst>
                                      </p:cBhvr>
                                      <p:tavLst>
                                        <p:tav tm="0">
                                          <p:val>
                                            <p:strVal val="#ppt_x"/>
                                          </p:val>
                                        </p:tav>
                                        <p:tav tm="100000">
                                          <p:val>
                                            <p:strVal val="#ppt_x"/>
                                          </p:val>
                                        </p:tav>
                                      </p:tavLst>
                                    </p:anim>
                                    <p:anim calcmode="lin" valueType="num">
                                      <p:cBhvr>
                                        <p:cTn id="22" dur="1000" fill="hold"/>
                                        <p:tgtEl>
                                          <p:spTgt spid="23"/>
                                        </p:tgtEl>
                                        <p:attrNameLst>
                                          <p:attrName>ppt_y</p:attrName>
                                        </p:attrNameLst>
                                      </p:cBhvr>
                                      <p:tavLst>
                                        <p:tav tm="0">
                                          <p:val>
                                            <p:strVal val="#ppt_y+.1"/>
                                          </p:val>
                                        </p:tav>
                                        <p:tav tm="100000">
                                          <p:val>
                                            <p:strVal val="#ppt_y"/>
                                          </p:val>
                                        </p:tav>
                                      </p:tavLst>
                                    </p:anim>
                                  </p:childTnLst>
                                </p:cTn>
                              </p:par>
                              <p:par>
                                <p:cTn id="23" presetID="10" presetClass="entr" presetSubtype="0" fill="hold" nodeType="withEffect">
                                  <p:stCondLst>
                                    <p:cond delay="0"/>
                                  </p:stCondLst>
                                  <p:childTnLst>
                                    <p:set>
                                      <p:cBhvr>
                                        <p:cTn id="24" dur="1" fill="hold">
                                          <p:stCondLst>
                                            <p:cond delay="0"/>
                                          </p:stCondLst>
                                        </p:cTn>
                                        <p:tgtEl>
                                          <p:spTgt spid="20">
                                            <p:txEl>
                                              <p:pRg st="0" end="0"/>
                                            </p:txEl>
                                          </p:spTgt>
                                        </p:tgtEl>
                                        <p:attrNameLst>
                                          <p:attrName>style.visibility</p:attrName>
                                        </p:attrNameLst>
                                      </p:cBhvr>
                                      <p:to>
                                        <p:strVal val="visible"/>
                                      </p:to>
                                    </p:set>
                                    <p:animEffect transition="in" filter="fade">
                                      <p:cBhvr>
                                        <p:cTn id="25" dur="500"/>
                                        <p:tgtEl>
                                          <p:spTgt spid="20">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par>
                                <p:cTn id="31" presetID="42"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par>
                                <p:cTn id="36" presetID="10" presetClass="entr" presetSubtype="0" fill="hold" nodeType="withEffect">
                                  <p:stCondLst>
                                    <p:cond delay="0"/>
                                  </p:stCondLst>
                                  <p:childTnLst>
                                    <p:set>
                                      <p:cBhvr>
                                        <p:cTn id="37" dur="1" fill="hold">
                                          <p:stCondLst>
                                            <p:cond delay="0"/>
                                          </p:stCondLst>
                                        </p:cTn>
                                        <p:tgtEl>
                                          <p:spTgt spid="22">
                                            <p:txEl>
                                              <p:pRg st="0" end="0"/>
                                            </p:txEl>
                                          </p:spTgt>
                                        </p:tgtEl>
                                        <p:attrNameLst>
                                          <p:attrName>style.visibility</p:attrName>
                                        </p:attrNameLst>
                                      </p:cBhvr>
                                      <p:to>
                                        <p:strVal val="visible"/>
                                      </p:to>
                                    </p:set>
                                    <p:animEffect transition="in" filter="fade">
                                      <p:cBhvr>
                                        <p:cTn id="38" dur="500"/>
                                        <p:tgtEl>
                                          <p:spTgt spid="22">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up)">
                                      <p:cBhvr>
                                        <p:cTn id="43" dur="500"/>
                                        <p:tgtEl>
                                          <p:spTgt spid="29"/>
                                        </p:tgtEl>
                                      </p:cBhvr>
                                    </p:animEffect>
                                  </p:childTnLst>
                                </p:cTn>
                              </p:par>
                              <p:par>
                                <p:cTn id="44" presetID="42" presetClass="entr" presetSubtype="0"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par>
                                <p:cTn id="49" presetID="10" presetClass="entr" presetSubtype="0" fill="hold" nodeType="withEffect">
                                  <p:stCondLst>
                                    <p:cond delay="0"/>
                                  </p:stCondLst>
                                  <p:childTnLst>
                                    <p:set>
                                      <p:cBhvr>
                                        <p:cTn id="50" dur="1" fill="hold">
                                          <p:stCondLst>
                                            <p:cond delay="0"/>
                                          </p:stCondLst>
                                        </p:cTn>
                                        <p:tgtEl>
                                          <p:spTgt spid="28">
                                            <p:txEl>
                                              <p:pRg st="0" end="0"/>
                                            </p:txEl>
                                          </p:spTgt>
                                        </p:tgtEl>
                                        <p:attrNameLst>
                                          <p:attrName>style.visibility</p:attrName>
                                        </p:attrNameLst>
                                      </p:cBhvr>
                                      <p:to>
                                        <p:strVal val="visible"/>
                                      </p:to>
                                    </p:set>
                                    <p:animEffect transition="in" filter="fade">
                                      <p:cBhvr>
                                        <p:cTn id="51" dur="500"/>
                                        <p:tgtEl>
                                          <p:spTgt spid="28">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nodeType="click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wipe(right)">
                                      <p:cBhvr>
                                        <p:cTn id="56" dur="500"/>
                                        <p:tgtEl>
                                          <p:spTgt spid="30"/>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1000"/>
                                        <p:tgtEl>
                                          <p:spTgt spid="25"/>
                                        </p:tgtEl>
                                      </p:cBhvr>
                                    </p:animEffect>
                                    <p:anim calcmode="lin" valueType="num">
                                      <p:cBhvr>
                                        <p:cTn id="60" dur="1000" fill="hold"/>
                                        <p:tgtEl>
                                          <p:spTgt spid="25"/>
                                        </p:tgtEl>
                                        <p:attrNameLst>
                                          <p:attrName>ppt_x</p:attrName>
                                        </p:attrNameLst>
                                      </p:cBhvr>
                                      <p:tavLst>
                                        <p:tav tm="0">
                                          <p:val>
                                            <p:strVal val="#ppt_x"/>
                                          </p:val>
                                        </p:tav>
                                        <p:tav tm="100000">
                                          <p:val>
                                            <p:strVal val="#ppt_x"/>
                                          </p:val>
                                        </p:tav>
                                      </p:tavLst>
                                    </p:anim>
                                    <p:anim calcmode="lin" valueType="num">
                                      <p:cBhvr>
                                        <p:cTn id="61" dur="1000" fill="hold"/>
                                        <p:tgtEl>
                                          <p:spTgt spid="25"/>
                                        </p:tgtEl>
                                        <p:attrNameLst>
                                          <p:attrName>ppt_y</p:attrName>
                                        </p:attrNameLst>
                                      </p:cBhvr>
                                      <p:tavLst>
                                        <p:tav tm="0">
                                          <p:val>
                                            <p:strVal val="#ppt_y+.1"/>
                                          </p:val>
                                        </p:tav>
                                        <p:tav tm="100000">
                                          <p:val>
                                            <p:strVal val="#ppt_y"/>
                                          </p:val>
                                        </p:tav>
                                      </p:tavLst>
                                    </p:anim>
                                  </p:childTnLst>
                                </p:cTn>
                              </p:par>
                              <p:par>
                                <p:cTn id="62" presetID="10" presetClass="entr" presetSubtype="0" fill="hold" nodeType="withEffect">
                                  <p:stCondLst>
                                    <p:cond delay="0"/>
                                  </p:stCondLst>
                                  <p:childTnLst>
                                    <p:set>
                                      <p:cBhvr>
                                        <p:cTn id="63" dur="1" fill="hold">
                                          <p:stCondLst>
                                            <p:cond delay="0"/>
                                          </p:stCondLst>
                                        </p:cTn>
                                        <p:tgtEl>
                                          <p:spTgt spid="26">
                                            <p:txEl>
                                              <p:pRg st="0" end="0"/>
                                            </p:txEl>
                                          </p:spTgt>
                                        </p:tgtEl>
                                        <p:attrNameLst>
                                          <p:attrName>style.visibility</p:attrName>
                                        </p:attrNameLst>
                                      </p:cBhvr>
                                      <p:to>
                                        <p:strVal val="visible"/>
                                      </p:to>
                                    </p:set>
                                    <p:animEffect transition="in" filter="fade">
                                      <p:cBhvr>
                                        <p:cTn id="64" dur="500"/>
                                        <p:tgtEl>
                                          <p:spTgt spid="26">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2" fill="hold" nodeType="click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par>
                                <p:cTn id="70" presetID="42" presetClass="entr" presetSubtype="0" fill="hold" grpId="0" nodeType="with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000"/>
                                        <p:tgtEl>
                                          <p:spTgt spid="27"/>
                                        </p:tgtEl>
                                      </p:cBhvr>
                                    </p:animEffect>
                                    <p:anim calcmode="lin" valueType="num">
                                      <p:cBhvr>
                                        <p:cTn id="73" dur="1000" fill="hold"/>
                                        <p:tgtEl>
                                          <p:spTgt spid="27"/>
                                        </p:tgtEl>
                                        <p:attrNameLst>
                                          <p:attrName>ppt_x</p:attrName>
                                        </p:attrNameLst>
                                      </p:cBhvr>
                                      <p:tavLst>
                                        <p:tav tm="0">
                                          <p:val>
                                            <p:strVal val="#ppt_x"/>
                                          </p:val>
                                        </p:tav>
                                        <p:tav tm="100000">
                                          <p:val>
                                            <p:strVal val="#ppt_x"/>
                                          </p:val>
                                        </p:tav>
                                      </p:tavLst>
                                    </p:anim>
                                    <p:anim calcmode="lin" valueType="num">
                                      <p:cBhvr>
                                        <p:cTn id="74" dur="1000" fill="hold"/>
                                        <p:tgtEl>
                                          <p:spTgt spid="27"/>
                                        </p:tgtEl>
                                        <p:attrNameLst>
                                          <p:attrName>ppt_y</p:attrName>
                                        </p:attrNameLst>
                                      </p:cBhvr>
                                      <p:tavLst>
                                        <p:tav tm="0">
                                          <p:val>
                                            <p:strVal val="#ppt_y+.1"/>
                                          </p:val>
                                        </p:tav>
                                        <p:tav tm="100000">
                                          <p:val>
                                            <p:strVal val="#ppt_y"/>
                                          </p:val>
                                        </p:tav>
                                      </p:tavLst>
                                    </p:anim>
                                  </p:childTnLst>
                                </p:cTn>
                              </p:par>
                              <p:par>
                                <p:cTn id="75" presetID="10" presetClass="entr" presetSubtype="0" fill="hold" nodeType="withEffect">
                                  <p:stCondLst>
                                    <p:cond delay="0"/>
                                  </p:stCondLst>
                                  <p:childTnLst>
                                    <p:set>
                                      <p:cBhvr>
                                        <p:cTn id="76" dur="1" fill="hold">
                                          <p:stCondLst>
                                            <p:cond delay="0"/>
                                          </p:stCondLst>
                                        </p:cTn>
                                        <p:tgtEl>
                                          <p:spTgt spid="24">
                                            <p:txEl>
                                              <p:pRg st="0" end="0"/>
                                            </p:txEl>
                                          </p:spTgt>
                                        </p:tgtEl>
                                        <p:attrNameLst>
                                          <p:attrName>style.visibility</p:attrName>
                                        </p:attrNameLst>
                                      </p:cBhvr>
                                      <p:to>
                                        <p:strVal val="visible"/>
                                      </p:to>
                                    </p:set>
                                    <p:animEffect transition="in" filter="fade">
                                      <p:cBhvr>
                                        <p:cTn id="77"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23" grpId="0" animBg="1"/>
      <p:bldP spid="25"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latin typeface="Times New Roman" panose="02020603050405020304" pitchFamily="18" charset="0"/>
                <a:cs typeface="Times New Roman" panose="02020603050405020304" pitchFamily="18" charset="0"/>
              </a:rPr>
              <a:t>Painful stimuli</a:t>
            </a:r>
          </a:p>
        </p:txBody>
      </p:sp>
      <p:sp>
        <p:nvSpPr>
          <p:cNvPr id="3" name="Content Placeholder 2"/>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3 Types of Stimuli</a:t>
            </a:r>
          </a:p>
          <a:p>
            <a:pPr marL="0" indent="0">
              <a:buNone/>
            </a:pPr>
            <a:r>
              <a:rPr lang="en-US" dirty="0">
                <a:latin typeface="Times New Roman" panose="02020603050405020304" pitchFamily="18" charset="0"/>
                <a:cs typeface="Times New Roman" panose="02020603050405020304" pitchFamily="18" charset="0"/>
              </a:rPr>
              <a:t>. Mechanical</a:t>
            </a:r>
          </a:p>
          <a:p>
            <a:pPr marL="0" indent="0">
              <a:buNone/>
            </a:pPr>
            <a:r>
              <a:rPr lang="en-US" dirty="0">
                <a:latin typeface="Times New Roman" panose="02020603050405020304" pitchFamily="18" charset="0"/>
                <a:cs typeface="Times New Roman" panose="02020603050405020304" pitchFamily="18" charset="0"/>
              </a:rPr>
              <a:t>. Thermal</a:t>
            </a:r>
          </a:p>
          <a:p>
            <a:pPr marL="0" indent="0">
              <a:buNone/>
            </a:pPr>
            <a:r>
              <a:rPr lang="en-US" dirty="0">
                <a:latin typeface="Times New Roman" panose="02020603050405020304" pitchFamily="18" charset="0"/>
                <a:cs typeface="Times New Roman" panose="02020603050405020304" pitchFamily="18" charset="0"/>
              </a:rPr>
              <a:t>. Chemical </a:t>
            </a:r>
          </a:p>
        </p:txBody>
      </p:sp>
      <p:sp>
        <p:nvSpPr>
          <p:cNvPr id="4" name="Footer Placeholder 8">
            <a:extLst>
              <a:ext uri="{FF2B5EF4-FFF2-40B4-BE49-F238E27FC236}">
                <a16:creationId xmlns:a16="http://schemas.microsoft.com/office/drawing/2014/main" id="{94088E62-546F-43F0-92E3-56660D434B31}"/>
              </a:ext>
            </a:extLst>
          </p:cNvPr>
          <p:cNvSpPr>
            <a:spLocks noGrp="1"/>
          </p:cNvSpPr>
          <p:nvPr/>
        </p:nvSpPr>
        <p:spPr bwMode="auto">
          <a:xfrm>
            <a:off x="180975" y="6382670"/>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altLang="ar-KW" sz="1600" b="1">
                <a:solidFill>
                  <a:srgbClr val="898989"/>
                </a:solidFill>
                <a:latin typeface="Arial Narrow" panose="020B0606020202030204" pitchFamily="34" charset="0"/>
              </a:rPr>
              <a:t>University of Basrah-College of Medicine-Physiology Department</a:t>
            </a:r>
          </a:p>
        </p:txBody>
      </p:sp>
      <p:sp>
        <p:nvSpPr>
          <p:cNvPr id="5" name="Slide Number Placeholder 8">
            <a:extLst>
              <a:ext uri="{FF2B5EF4-FFF2-40B4-BE49-F238E27FC236}">
                <a16:creationId xmlns:a16="http://schemas.microsoft.com/office/drawing/2014/main" id="{E3D7A308-4290-4F10-9381-114F57B0DD4A}"/>
              </a:ext>
            </a:extLst>
          </p:cNvPr>
          <p:cNvSpPr>
            <a:spLocks noGrp="1"/>
          </p:cNvSpPr>
          <p:nvPr/>
        </p:nvSpPr>
        <p:spPr>
          <a:xfrm>
            <a:off x="9279856" y="6311900"/>
            <a:ext cx="2184400" cy="365125"/>
          </a:xfrm>
          <a:prstGeom prst="rect">
            <a:avLst/>
          </a:prstGeom>
        </p:spPr>
        <p:txBody>
          <a:bodyPr anchor="ctr"/>
          <a:lstStyle>
            <a:defPPr>
              <a:defRPr lang="ar-SA"/>
            </a:defPPr>
            <a:lvl1pPr algn="r" rtl="1" fontAlgn="base">
              <a:spcBef>
                <a:spcPct val="0"/>
              </a:spcBef>
              <a:spcAft>
                <a:spcPct val="0"/>
              </a:spcAft>
              <a:defRPr sz="1200" kern="1200">
                <a:solidFill>
                  <a:srgbClr val="898989"/>
                </a:solidFill>
                <a:latin typeface="Times New Roman" panose="02020603050405020304" pitchFamily="18"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a:lstStyle>
          <a:p>
            <a:pPr>
              <a:defRPr/>
            </a:pPr>
            <a:r>
              <a:rPr lang="en-AU" sz="1400" b="1" dirty="0">
                <a:solidFill>
                  <a:schemeClr val="tx1">
                    <a:tint val="75000"/>
                  </a:schemeClr>
                </a:solidFill>
                <a:latin typeface="Arial Narrow" pitchFamily="34" charset="0"/>
                <a:cs typeface="Arial" charset="0"/>
              </a:rPr>
              <a:t>4</a:t>
            </a:r>
          </a:p>
        </p:txBody>
      </p:sp>
    </p:spTree>
    <p:extLst>
      <p:ext uri="{BB962C8B-B14F-4D97-AF65-F5344CB8AC3E}">
        <p14:creationId xmlns:p14="http://schemas.microsoft.com/office/powerpoint/2010/main" val="182079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638698" y="1612824"/>
            <a:ext cx="6583680" cy="15061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828107" y="2073516"/>
            <a:ext cx="6570617" cy="584775"/>
          </a:xfrm>
          <a:prstGeom prst="rect">
            <a:avLst/>
          </a:prstGeom>
          <a:noFill/>
        </p:spPr>
        <p:txBody>
          <a:bodyPr wrap="square" rtlCol="0">
            <a:spAutoFit/>
          </a:bodyPr>
          <a:lstStyle/>
          <a:p>
            <a:r>
              <a:rPr lang="en-US" sz="3200" dirty="0">
                <a:solidFill>
                  <a:srgbClr val="FF0000"/>
                </a:solidFill>
                <a:latin typeface="Times New Roman" panose="02020603050405020304" pitchFamily="18" charset="0"/>
                <a:cs typeface="Times New Roman" panose="02020603050405020304" pitchFamily="18" charset="0"/>
              </a:rPr>
              <a:t>How theses Stimuli Produce pain??</a:t>
            </a:r>
          </a:p>
        </p:txBody>
      </p:sp>
      <p:sp>
        <p:nvSpPr>
          <p:cNvPr id="6" name="Lightning Bolt 5"/>
          <p:cNvSpPr/>
          <p:nvPr/>
        </p:nvSpPr>
        <p:spPr>
          <a:xfrm>
            <a:off x="5590901" y="3239181"/>
            <a:ext cx="522514" cy="994229"/>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826722" y="4363753"/>
            <a:ext cx="2227215" cy="134839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048795" y="4668616"/>
            <a:ext cx="2129240" cy="738664"/>
          </a:xfrm>
          <a:prstGeom prst="rect">
            <a:avLst/>
          </a:prstGeom>
          <a:noFill/>
        </p:spPr>
        <p:txBody>
          <a:bodyPr wrap="square" rtlCol="0">
            <a:spAutoFit/>
          </a:bodyPr>
          <a:lstStyle/>
          <a:p>
            <a:r>
              <a:rPr lang="en-US" sz="2400" dirty="0">
                <a:solidFill>
                  <a:srgbClr val="FF0000"/>
                </a:solidFill>
                <a:latin typeface="Times New Roman" panose="02020603050405020304" pitchFamily="18" charset="0"/>
                <a:cs typeface="Times New Roman" panose="02020603050405020304" pitchFamily="18" charset="0"/>
              </a:rPr>
              <a:t>pain receptors</a:t>
            </a:r>
          </a:p>
          <a:p>
            <a:endParaRPr lang="en-US" dirty="0"/>
          </a:p>
        </p:txBody>
      </p:sp>
      <p:sp>
        <p:nvSpPr>
          <p:cNvPr id="2" name="TextBox 1">
            <a:extLst>
              <a:ext uri="{FF2B5EF4-FFF2-40B4-BE49-F238E27FC236}">
                <a16:creationId xmlns:a16="http://schemas.microsoft.com/office/drawing/2014/main" id="{B48DFEF1-7F22-419B-A374-4EC6BBB4A09F}"/>
              </a:ext>
            </a:extLst>
          </p:cNvPr>
          <p:cNvSpPr txBox="1"/>
          <p:nvPr/>
        </p:nvSpPr>
        <p:spPr>
          <a:xfrm>
            <a:off x="7276010" y="4668616"/>
            <a:ext cx="3826933" cy="2215991"/>
          </a:xfrm>
          <a:prstGeom prst="rect">
            <a:avLst/>
          </a:prstGeom>
          <a:noFill/>
        </p:spPr>
        <p:txBody>
          <a:bodyPr wrap="square" rtlCol="1">
            <a:spAutoFit/>
          </a:bodyPr>
          <a:lstStyle/>
          <a:p>
            <a:r>
              <a:rPr lang="en-US" sz="2400" dirty="0">
                <a:solidFill>
                  <a:srgbClr val="002060"/>
                </a:solidFill>
                <a:latin typeface="Times New Roman" panose="02020603050405020304" pitchFamily="18" charset="0"/>
                <a:cs typeface="Times New Roman" panose="02020603050405020304" pitchFamily="18" charset="0"/>
              </a:rPr>
              <a:t>Are all free nerve endings</a:t>
            </a:r>
          </a:p>
          <a:p>
            <a:r>
              <a:rPr lang="en-US" sz="2400" dirty="0">
                <a:solidFill>
                  <a:srgbClr val="002060"/>
                </a:solidFill>
                <a:latin typeface="Times New Roman" panose="02020603050405020304" pitchFamily="18" charset="0"/>
                <a:cs typeface="Times New Roman" panose="02020603050405020304" pitchFamily="18" charset="0"/>
              </a:rPr>
              <a:t>They are widespread in the superficial layers of the skin as well as in certain internal tissues</a:t>
            </a:r>
          </a:p>
          <a:p>
            <a:endParaRPr lang="ar-KW" dirty="0"/>
          </a:p>
        </p:txBody>
      </p:sp>
      <p:sp>
        <p:nvSpPr>
          <p:cNvPr id="9" name="Footer Placeholder 8">
            <a:extLst>
              <a:ext uri="{FF2B5EF4-FFF2-40B4-BE49-F238E27FC236}">
                <a16:creationId xmlns:a16="http://schemas.microsoft.com/office/drawing/2014/main" id="{31911C36-5C06-4124-89D3-D4F235BDFD90}"/>
              </a:ext>
            </a:extLst>
          </p:cNvPr>
          <p:cNvSpPr>
            <a:spLocks noGrp="1"/>
          </p:cNvSpPr>
          <p:nvPr/>
        </p:nvSpPr>
        <p:spPr bwMode="auto">
          <a:xfrm>
            <a:off x="180975" y="6370638"/>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altLang="ar-KW" sz="1600" b="1">
                <a:solidFill>
                  <a:srgbClr val="898989"/>
                </a:solidFill>
                <a:latin typeface="Arial Narrow" panose="020B0606020202030204" pitchFamily="34" charset="0"/>
              </a:rPr>
              <a:t>University of Basrah-College of Medicine-Physiology Department</a:t>
            </a:r>
          </a:p>
        </p:txBody>
      </p:sp>
      <p:sp>
        <p:nvSpPr>
          <p:cNvPr id="10" name="Slide Number Placeholder 8">
            <a:extLst>
              <a:ext uri="{FF2B5EF4-FFF2-40B4-BE49-F238E27FC236}">
                <a16:creationId xmlns:a16="http://schemas.microsoft.com/office/drawing/2014/main" id="{6E34168F-75CA-4FBE-8B98-E221A4ABF11D}"/>
              </a:ext>
            </a:extLst>
          </p:cNvPr>
          <p:cNvSpPr>
            <a:spLocks noGrp="1"/>
          </p:cNvSpPr>
          <p:nvPr/>
        </p:nvSpPr>
        <p:spPr>
          <a:xfrm>
            <a:off x="9279856" y="6311900"/>
            <a:ext cx="2184400" cy="365125"/>
          </a:xfrm>
          <a:prstGeom prst="rect">
            <a:avLst/>
          </a:prstGeom>
        </p:spPr>
        <p:txBody>
          <a:bodyPr anchor="ctr"/>
          <a:lstStyle>
            <a:defPPr>
              <a:defRPr lang="ar-SA"/>
            </a:defPPr>
            <a:lvl1pPr algn="r" rtl="1" fontAlgn="base">
              <a:spcBef>
                <a:spcPct val="0"/>
              </a:spcBef>
              <a:spcAft>
                <a:spcPct val="0"/>
              </a:spcAft>
              <a:defRPr sz="1200" kern="1200">
                <a:solidFill>
                  <a:srgbClr val="898989"/>
                </a:solidFill>
                <a:latin typeface="Times New Roman" panose="02020603050405020304" pitchFamily="18"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a:lstStyle>
          <a:p>
            <a:pPr>
              <a:defRPr/>
            </a:pPr>
            <a:r>
              <a:rPr lang="en-AU" sz="1400" b="1" dirty="0">
                <a:solidFill>
                  <a:schemeClr val="tx1">
                    <a:tint val="75000"/>
                  </a:schemeClr>
                </a:solidFill>
                <a:latin typeface="Arial Narrow" pitchFamily="34" charset="0"/>
                <a:cs typeface="Arial" charset="0"/>
              </a:rPr>
              <a:t>5</a:t>
            </a:r>
          </a:p>
        </p:txBody>
      </p:sp>
    </p:spTree>
    <p:extLst>
      <p:ext uri="{BB962C8B-B14F-4D97-AF65-F5344CB8AC3E}">
        <p14:creationId xmlns:p14="http://schemas.microsoft.com/office/powerpoint/2010/main" val="3542904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nodeType="with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fade">
                                      <p:cBhvr>
                                        <p:cTn id="25" dur="500"/>
                                        <p:tgtEl>
                                          <p:spTgt spid="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latin typeface="Times New Roman" panose="02020603050405020304" pitchFamily="18" charset="0"/>
                <a:cs typeface="Times New Roman" panose="02020603050405020304" pitchFamily="18" charset="0"/>
              </a:rPr>
              <a:t>Three Types of pain receptors</a:t>
            </a:r>
          </a:p>
        </p:txBody>
      </p:sp>
      <p:sp>
        <p:nvSpPr>
          <p:cNvPr id="3" name="Content Placeholder 2"/>
          <p:cNvSpPr>
            <a:spLocks noGrp="1"/>
          </p:cNvSpPr>
          <p:nvPr>
            <p:ph idx="1"/>
          </p:nvPr>
        </p:nvSpPr>
        <p:spPr>
          <a:xfrm>
            <a:off x="838200" y="1825625"/>
            <a:ext cx="10515600" cy="4703964"/>
          </a:xfrm>
        </p:spPr>
        <p:txBody>
          <a:bodyPr>
            <a:normAutofit lnSpcReduction="10000"/>
          </a:bodyPr>
          <a:lstStyle/>
          <a:p>
            <a:pPr marL="0" indent="0">
              <a:buNone/>
            </a:pPr>
            <a:r>
              <a:rPr lang="en-US" dirty="0">
                <a:latin typeface="Times New Roman" panose="02020603050405020304" pitchFamily="18" charset="0"/>
                <a:cs typeface="Times New Roman" panose="02020603050405020304" pitchFamily="18" charset="0"/>
              </a:rPr>
              <a:t>1. Mechanical </a:t>
            </a:r>
            <a:r>
              <a:rPr lang="en-US" dirty="0" err="1">
                <a:latin typeface="Times New Roman" panose="02020603050405020304" pitchFamily="18" charset="0"/>
                <a:cs typeface="Times New Roman" panose="02020603050405020304" pitchFamily="18" charset="0"/>
              </a:rPr>
              <a:t>nociceptors</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Strong pressure (</a:t>
            </a:r>
            <a:r>
              <a:rPr lang="en-US" dirty="0" err="1">
                <a:latin typeface="Times New Roman" panose="02020603050405020304" pitchFamily="18" charset="0"/>
                <a:cs typeface="Times New Roman" panose="02020603050405020304" pitchFamily="18" charset="0"/>
              </a:rPr>
              <a:t>e.g</a:t>
            </a:r>
            <a:r>
              <a:rPr lang="en-US" dirty="0">
                <a:latin typeface="Times New Roman" panose="02020603050405020304" pitchFamily="18" charset="0"/>
                <a:cs typeface="Times New Roman" panose="02020603050405020304" pitchFamily="18" charset="0"/>
              </a:rPr>
              <a:t> from a sharp object)</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2. Thermal </a:t>
            </a:r>
            <a:r>
              <a:rPr lang="en-US" dirty="0" err="1">
                <a:latin typeface="Times New Roman" panose="02020603050405020304" pitchFamily="18" charset="0"/>
                <a:cs typeface="Times New Roman" panose="02020603050405020304" pitchFamily="18" charset="0"/>
              </a:rPr>
              <a:t>nociceptors</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Skin temperatures above 45c</a:t>
            </a:r>
          </a:p>
          <a:p>
            <a:pPr marL="0" indent="0">
              <a:buNone/>
            </a:pPr>
            <a:r>
              <a:rPr lang="en-US" dirty="0">
                <a:latin typeface="Times New Roman" panose="02020603050405020304" pitchFamily="18" charset="0"/>
                <a:cs typeface="Times New Roman" panose="02020603050405020304" pitchFamily="18" charset="0"/>
              </a:rPr>
              <a:t>Severe cold</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3. Chemically sensitive </a:t>
            </a:r>
            <a:r>
              <a:rPr lang="en-US" dirty="0" err="1">
                <a:latin typeface="Times New Roman" panose="02020603050405020304" pitchFamily="18" charset="0"/>
                <a:cs typeface="Times New Roman" panose="02020603050405020304" pitchFamily="18" charset="0"/>
              </a:rPr>
              <a:t>nociceptors</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Various agents like bradykinin , histamine, high acidity and environmental irritant.</a:t>
            </a:r>
          </a:p>
        </p:txBody>
      </p:sp>
      <p:sp>
        <p:nvSpPr>
          <p:cNvPr id="4" name="Footer Placeholder 8">
            <a:extLst>
              <a:ext uri="{FF2B5EF4-FFF2-40B4-BE49-F238E27FC236}">
                <a16:creationId xmlns:a16="http://schemas.microsoft.com/office/drawing/2014/main" id="{1DCEFB98-ACE5-4552-A856-8F97225B9907}"/>
              </a:ext>
            </a:extLst>
          </p:cNvPr>
          <p:cNvSpPr>
            <a:spLocks noGrp="1"/>
          </p:cNvSpPr>
          <p:nvPr/>
        </p:nvSpPr>
        <p:spPr bwMode="auto">
          <a:xfrm>
            <a:off x="180975" y="6382670"/>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altLang="ar-KW" sz="1600" b="1">
                <a:solidFill>
                  <a:srgbClr val="898989"/>
                </a:solidFill>
                <a:latin typeface="Arial Narrow" panose="020B0606020202030204" pitchFamily="34" charset="0"/>
              </a:rPr>
              <a:t>University of Basrah-College of Medicine-Physiology Department</a:t>
            </a:r>
          </a:p>
        </p:txBody>
      </p:sp>
      <p:sp>
        <p:nvSpPr>
          <p:cNvPr id="5" name="Slide Number Placeholder 8">
            <a:extLst>
              <a:ext uri="{FF2B5EF4-FFF2-40B4-BE49-F238E27FC236}">
                <a16:creationId xmlns:a16="http://schemas.microsoft.com/office/drawing/2014/main" id="{3070E075-0E39-4243-AB1E-E4BFB49D7068}"/>
              </a:ext>
            </a:extLst>
          </p:cNvPr>
          <p:cNvSpPr>
            <a:spLocks noGrp="1"/>
          </p:cNvSpPr>
          <p:nvPr/>
        </p:nvSpPr>
        <p:spPr>
          <a:xfrm>
            <a:off x="9279856" y="6311900"/>
            <a:ext cx="2184400" cy="365125"/>
          </a:xfrm>
          <a:prstGeom prst="rect">
            <a:avLst/>
          </a:prstGeom>
        </p:spPr>
        <p:txBody>
          <a:bodyPr anchor="ctr"/>
          <a:lstStyle>
            <a:defPPr>
              <a:defRPr lang="ar-SA"/>
            </a:defPPr>
            <a:lvl1pPr algn="r" rtl="1" fontAlgn="base">
              <a:spcBef>
                <a:spcPct val="0"/>
              </a:spcBef>
              <a:spcAft>
                <a:spcPct val="0"/>
              </a:spcAft>
              <a:defRPr sz="1200" kern="1200">
                <a:solidFill>
                  <a:srgbClr val="898989"/>
                </a:solidFill>
                <a:latin typeface="Times New Roman" panose="02020603050405020304" pitchFamily="18"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a:lstStyle>
          <a:p>
            <a:pPr>
              <a:defRPr/>
            </a:pPr>
            <a:r>
              <a:rPr lang="en-AU" sz="1400" b="1" dirty="0">
                <a:solidFill>
                  <a:schemeClr val="tx1">
                    <a:tint val="75000"/>
                  </a:schemeClr>
                </a:solidFill>
                <a:latin typeface="Arial Narrow" pitchFamily="34" charset="0"/>
                <a:cs typeface="Arial" charset="0"/>
              </a:rPr>
              <a:t>6</a:t>
            </a:r>
          </a:p>
        </p:txBody>
      </p:sp>
    </p:spTree>
    <p:extLst>
      <p:ext uri="{BB962C8B-B14F-4D97-AF65-F5344CB8AC3E}">
        <p14:creationId xmlns:p14="http://schemas.microsoft.com/office/powerpoint/2010/main" val="85144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latin typeface="Times New Roman" panose="02020603050405020304" pitchFamily="18" charset="0"/>
                <a:cs typeface="Times New Roman" panose="02020603050405020304" pitchFamily="18" charset="0"/>
              </a:rPr>
              <a:t>Classification of pain</a:t>
            </a:r>
            <a:endParaRPr lang="en-US"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pPr marL="0" indent="0">
              <a:buNone/>
            </a:pPr>
            <a:r>
              <a:rPr lang="en-US" b="1" dirty="0">
                <a:solidFill>
                  <a:srgbClr val="FF0000"/>
                </a:solidFill>
                <a:latin typeface="Times New Roman" panose="02020603050405020304" pitchFamily="18" charset="0"/>
                <a:cs typeface="Times New Roman" panose="02020603050405020304" pitchFamily="18" charset="0"/>
              </a:rPr>
              <a:t>Fast pain :</a:t>
            </a:r>
          </a:p>
          <a:p>
            <a:pPr marL="0" indent="0">
              <a:buNone/>
            </a:pPr>
            <a:r>
              <a:rPr lang="en-US" b="1" dirty="0">
                <a:latin typeface="Times New Roman" panose="02020603050405020304" pitchFamily="18" charset="0"/>
                <a:cs typeface="Times New Roman" panose="02020603050405020304" pitchFamily="18" charset="0"/>
              </a:rPr>
              <a:t>B</a:t>
            </a:r>
            <a:r>
              <a:rPr lang="en-US" dirty="0">
                <a:latin typeface="Times New Roman" panose="02020603050405020304" pitchFamily="18" charset="0"/>
                <a:cs typeface="Times New Roman" panose="02020603050405020304" pitchFamily="18" charset="0"/>
              </a:rPr>
              <a:t>right, sharp localized pain.</a:t>
            </a:r>
          </a:p>
          <a:p>
            <a:pPr marL="0" indent="0">
              <a:buNone/>
            </a:pPr>
            <a:r>
              <a:rPr lang="en-US" dirty="0">
                <a:latin typeface="Times New Roman" panose="02020603050405020304" pitchFamily="18" charset="0"/>
                <a:cs typeface="Times New Roman" panose="02020603050405020304" pitchFamily="18" charset="0"/>
              </a:rPr>
              <a:t>Plays an important rule in making the person react immediately to remove himself or herself from the stimulus.</a:t>
            </a:r>
          </a:p>
          <a:p>
            <a:endParaRPr lang="en-US" dirty="0">
              <a:latin typeface="Times New Roman" panose="02020603050405020304" pitchFamily="18" charset="0"/>
              <a:cs typeface="Times New Roman" panose="02020603050405020304" pitchFamily="18" charset="0"/>
            </a:endParaRPr>
          </a:p>
          <a:p>
            <a:pPr marL="0" indent="0">
              <a:buNone/>
            </a:pPr>
            <a:r>
              <a:rPr lang="en-US" b="1" dirty="0">
                <a:solidFill>
                  <a:srgbClr val="FF0000"/>
                </a:solidFill>
                <a:latin typeface="Times New Roman" panose="02020603050405020304" pitchFamily="18" charset="0"/>
                <a:cs typeface="Times New Roman" panose="02020603050405020304" pitchFamily="18" charset="0"/>
              </a:rPr>
              <a:t>Slow pain :</a:t>
            </a:r>
            <a:r>
              <a:rPr lang="en-US" dirty="0">
                <a:solidFill>
                  <a:srgbClr val="FF0000"/>
                </a:solidFill>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Painful stimuli followed by a dull intense, diffuse, and unpleasant feeling ( slow (chronic) pain)</a:t>
            </a:r>
          </a:p>
          <a:p>
            <a:pPr marL="0" indent="0">
              <a:buNone/>
            </a:pPr>
            <a:r>
              <a:rPr lang="en-US" dirty="0">
                <a:latin typeface="Times New Roman" panose="02020603050405020304" pitchFamily="18" charset="0"/>
                <a:cs typeface="Times New Roman" panose="02020603050405020304" pitchFamily="18" charset="0"/>
              </a:rPr>
              <a:t>Tends to become greater overtime and makes the person keep trying to relieve the cause of the pain .</a:t>
            </a:r>
          </a:p>
        </p:txBody>
      </p:sp>
      <p:sp>
        <p:nvSpPr>
          <p:cNvPr id="4" name="Footer Placeholder 8">
            <a:extLst>
              <a:ext uri="{FF2B5EF4-FFF2-40B4-BE49-F238E27FC236}">
                <a16:creationId xmlns:a16="http://schemas.microsoft.com/office/drawing/2014/main" id="{3E553B1B-B6DE-4307-8A74-144F530FEA03}"/>
              </a:ext>
            </a:extLst>
          </p:cNvPr>
          <p:cNvSpPr>
            <a:spLocks noGrp="1"/>
          </p:cNvSpPr>
          <p:nvPr/>
        </p:nvSpPr>
        <p:spPr bwMode="auto">
          <a:xfrm>
            <a:off x="180975" y="6370638"/>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altLang="ar-KW" sz="1600" b="1">
                <a:solidFill>
                  <a:srgbClr val="898989"/>
                </a:solidFill>
                <a:latin typeface="Arial Narrow" panose="020B0606020202030204" pitchFamily="34" charset="0"/>
              </a:rPr>
              <a:t>University of Basrah-College of Medicine-Physiology Department</a:t>
            </a:r>
          </a:p>
        </p:txBody>
      </p:sp>
      <p:sp>
        <p:nvSpPr>
          <p:cNvPr id="5" name="Slide Number Placeholder 8">
            <a:extLst>
              <a:ext uri="{FF2B5EF4-FFF2-40B4-BE49-F238E27FC236}">
                <a16:creationId xmlns:a16="http://schemas.microsoft.com/office/drawing/2014/main" id="{8CF2FC88-D179-4555-B949-00CA02DFE9C2}"/>
              </a:ext>
            </a:extLst>
          </p:cNvPr>
          <p:cNvSpPr>
            <a:spLocks noGrp="1"/>
          </p:cNvSpPr>
          <p:nvPr/>
        </p:nvSpPr>
        <p:spPr>
          <a:xfrm>
            <a:off x="9279856" y="6311900"/>
            <a:ext cx="2184400" cy="365125"/>
          </a:xfrm>
          <a:prstGeom prst="rect">
            <a:avLst/>
          </a:prstGeom>
        </p:spPr>
        <p:txBody>
          <a:bodyPr anchor="ctr"/>
          <a:lstStyle>
            <a:defPPr>
              <a:defRPr lang="ar-SA"/>
            </a:defPPr>
            <a:lvl1pPr algn="r" rtl="1" fontAlgn="base">
              <a:spcBef>
                <a:spcPct val="0"/>
              </a:spcBef>
              <a:spcAft>
                <a:spcPct val="0"/>
              </a:spcAft>
              <a:defRPr sz="1200" kern="1200">
                <a:solidFill>
                  <a:srgbClr val="898989"/>
                </a:solidFill>
                <a:latin typeface="Times New Roman" panose="02020603050405020304" pitchFamily="18"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a:lstStyle>
          <a:p>
            <a:pPr>
              <a:defRPr/>
            </a:pPr>
            <a:r>
              <a:rPr lang="en-AU" sz="1400" b="1" dirty="0">
                <a:solidFill>
                  <a:schemeClr val="tx1">
                    <a:tint val="75000"/>
                  </a:schemeClr>
                </a:solidFill>
                <a:latin typeface="Arial Narrow" pitchFamily="34" charset="0"/>
                <a:cs typeface="Arial" charset="0"/>
              </a:rPr>
              <a:t>7</a:t>
            </a:r>
          </a:p>
        </p:txBody>
      </p:sp>
    </p:spTree>
    <p:extLst>
      <p:ext uri="{BB962C8B-B14F-4D97-AF65-F5344CB8AC3E}">
        <p14:creationId xmlns:p14="http://schemas.microsoft.com/office/powerpoint/2010/main" val="306838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61703"/>
            <a:ext cx="10515600" cy="5615260"/>
          </a:xfrm>
        </p:spPr>
        <p:txBody>
          <a:bodyPr/>
          <a:lstStyle/>
          <a:p>
            <a:pPr marL="0" indent="0">
              <a:buNone/>
            </a:pPr>
            <a:r>
              <a:rPr lang="en-US" dirty="0">
                <a:latin typeface="Times New Roman" panose="02020603050405020304" pitchFamily="18" charset="0"/>
                <a:cs typeface="Times New Roman" panose="02020603050405020304" pitchFamily="18" charset="0"/>
              </a:rPr>
              <a:t>Fast pain</a:t>
            </a:r>
          </a:p>
          <a:p>
            <a:r>
              <a:rPr lang="en-US" dirty="0">
                <a:latin typeface="Times New Roman" panose="02020603050405020304" pitchFamily="18" charset="0"/>
                <a:cs typeface="Times New Roman" panose="02020603050405020304" pitchFamily="18" charset="0"/>
              </a:rPr>
              <a:t>Mechanical, thermal </a:t>
            </a:r>
            <a:r>
              <a:rPr lang="en-US" dirty="0" err="1">
                <a:latin typeface="Times New Roman" panose="02020603050405020304" pitchFamily="18" charset="0"/>
                <a:cs typeface="Times New Roman" panose="02020603050405020304" pitchFamily="18" charset="0"/>
              </a:rPr>
              <a:t>nociceptors</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Type </a:t>
            </a:r>
            <a:r>
              <a:rPr lang="en-US" dirty="0" err="1">
                <a:latin typeface="Times New Roman" panose="02020603050405020304" pitchFamily="18" charset="0"/>
                <a:cs typeface="Times New Roman" panose="02020603050405020304" pitchFamily="18" charset="0"/>
              </a:rPr>
              <a:t>A</a:t>
            </a:r>
            <a:r>
              <a:rPr lang="en-US" u="sng" dirty="0" err="1">
                <a:latin typeface="Times New Roman" pitchFamily="18" charset="0"/>
                <a:cs typeface="Times New Roman" pitchFamily="18" charset="0"/>
              </a:rPr>
              <a:t>δ</a:t>
            </a:r>
            <a:r>
              <a:rPr lang="en-US" dirty="0">
                <a:latin typeface="Times New Roman" panose="02020603050405020304" pitchFamily="18" charset="0"/>
                <a:cs typeface="Times New Roman" panose="02020603050405020304" pitchFamily="18" charset="0"/>
              </a:rPr>
              <a:t> fibers</a:t>
            </a:r>
          </a:p>
          <a:p>
            <a:r>
              <a:rPr lang="en-US" dirty="0">
                <a:latin typeface="Times New Roman" panose="02020603050405020304" pitchFamily="18" charset="0"/>
                <a:cs typeface="Times New Roman" panose="02020603050405020304" pitchFamily="18" charset="0"/>
              </a:rPr>
              <a:t>Neurotransmitter: Glutamate.</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Slow pain </a:t>
            </a:r>
          </a:p>
          <a:p>
            <a:r>
              <a:rPr lang="en-US" dirty="0">
                <a:latin typeface="Times New Roman" panose="02020603050405020304" pitchFamily="18" charset="0"/>
                <a:cs typeface="Times New Roman" panose="02020603050405020304" pitchFamily="18" charset="0"/>
              </a:rPr>
              <a:t>Mechanical, thermal, chemical </a:t>
            </a:r>
          </a:p>
          <a:p>
            <a:r>
              <a:rPr lang="en-US" dirty="0">
                <a:latin typeface="Times New Roman" panose="02020603050405020304" pitchFamily="18" charset="0"/>
                <a:cs typeface="Times New Roman" panose="02020603050405020304" pitchFamily="18" charset="0"/>
              </a:rPr>
              <a:t>Type C fibers</a:t>
            </a:r>
          </a:p>
          <a:p>
            <a:r>
              <a:rPr lang="en-US" dirty="0">
                <a:latin typeface="Times New Roman" panose="02020603050405020304" pitchFamily="18" charset="0"/>
                <a:cs typeface="Times New Roman" panose="02020603050405020304" pitchFamily="18" charset="0"/>
              </a:rPr>
              <a:t>Neurotransmitter is : substance p</a:t>
            </a:r>
          </a:p>
        </p:txBody>
      </p:sp>
      <p:sp>
        <p:nvSpPr>
          <p:cNvPr id="4" name="Footer Placeholder 8">
            <a:extLst>
              <a:ext uri="{FF2B5EF4-FFF2-40B4-BE49-F238E27FC236}">
                <a16:creationId xmlns:a16="http://schemas.microsoft.com/office/drawing/2014/main" id="{008A03A6-6C7E-4D7F-8030-25DDB9FB3C81}"/>
              </a:ext>
            </a:extLst>
          </p:cNvPr>
          <p:cNvSpPr>
            <a:spLocks noGrp="1"/>
          </p:cNvSpPr>
          <p:nvPr/>
        </p:nvSpPr>
        <p:spPr bwMode="auto">
          <a:xfrm>
            <a:off x="180975" y="6370638"/>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altLang="ar-KW" sz="1600" b="1">
                <a:solidFill>
                  <a:srgbClr val="898989"/>
                </a:solidFill>
                <a:latin typeface="Arial Narrow" panose="020B0606020202030204" pitchFamily="34" charset="0"/>
              </a:rPr>
              <a:t>University of Basrah-College of Medicine-Physiology Department</a:t>
            </a:r>
          </a:p>
        </p:txBody>
      </p:sp>
      <p:sp>
        <p:nvSpPr>
          <p:cNvPr id="5" name="Slide Number Placeholder 8">
            <a:extLst>
              <a:ext uri="{FF2B5EF4-FFF2-40B4-BE49-F238E27FC236}">
                <a16:creationId xmlns:a16="http://schemas.microsoft.com/office/drawing/2014/main" id="{1ABE439A-14C3-47EC-B54B-3D6611C8A39F}"/>
              </a:ext>
            </a:extLst>
          </p:cNvPr>
          <p:cNvSpPr>
            <a:spLocks noGrp="1"/>
          </p:cNvSpPr>
          <p:nvPr/>
        </p:nvSpPr>
        <p:spPr>
          <a:xfrm>
            <a:off x="9279856" y="6311900"/>
            <a:ext cx="2184400" cy="365125"/>
          </a:xfrm>
          <a:prstGeom prst="rect">
            <a:avLst/>
          </a:prstGeom>
        </p:spPr>
        <p:txBody>
          <a:bodyPr anchor="ctr"/>
          <a:lstStyle>
            <a:defPPr>
              <a:defRPr lang="ar-SA"/>
            </a:defPPr>
            <a:lvl1pPr algn="r" rtl="1" fontAlgn="base">
              <a:spcBef>
                <a:spcPct val="0"/>
              </a:spcBef>
              <a:spcAft>
                <a:spcPct val="0"/>
              </a:spcAft>
              <a:defRPr sz="1200" kern="1200">
                <a:solidFill>
                  <a:srgbClr val="898989"/>
                </a:solidFill>
                <a:latin typeface="Times New Roman" panose="02020603050405020304" pitchFamily="18"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a:lstStyle>
          <a:p>
            <a:pPr>
              <a:defRPr/>
            </a:pPr>
            <a:r>
              <a:rPr lang="en-AU" sz="1400" b="1" dirty="0">
                <a:solidFill>
                  <a:schemeClr val="tx1">
                    <a:tint val="75000"/>
                  </a:schemeClr>
                </a:solidFill>
                <a:latin typeface="Arial Narrow" pitchFamily="34" charset="0"/>
                <a:cs typeface="Arial" charset="0"/>
              </a:rPr>
              <a:t>8</a:t>
            </a:r>
          </a:p>
        </p:txBody>
      </p:sp>
    </p:spTree>
    <p:extLst>
      <p:ext uri="{BB962C8B-B14F-4D97-AF65-F5344CB8AC3E}">
        <p14:creationId xmlns:p14="http://schemas.microsoft.com/office/powerpoint/2010/main" val="1985119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50.8|3.2|13.6|7.4"/>
</p:tagLst>
</file>

<file path=ppt/tags/tag2.xml><?xml version="1.0" encoding="utf-8"?>
<p:tagLst xmlns:a="http://schemas.openxmlformats.org/drawingml/2006/main" xmlns:r="http://schemas.openxmlformats.org/officeDocument/2006/relationships" xmlns:p="http://schemas.openxmlformats.org/presentationml/2006/main">
  <p:tag name="TIMING" val="|352.1|25.4|18.5|43.6|56"/>
</p:tagLst>
</file>

<file path=ppt/tags/tag3.xml><?xml version="1.0" encoding="utf-8"?>
<p:tagLst xmlns:a="http://schemas.openxmlformats.org/drawingml/2006/main" xmlns:r="http://schemas.openxmlformats.org/officeDocument/2006/relationships" xmlns:p="http://schemas.openxmlformats.org/presentationml/2006/main">
  <p:tag name="TIMING" val="|82.8|17.4|2|2.1|1.1|1.6"/>
</p:tagLst>
</file>

<file path=ppt/tags/tag4.xml><?xml version="1.0" encoding="utf-8"?>
<p:tagLst xmlns:a="http://schemas.openxmlformats.org/drawingml/2006/main" xmlns:r="http://schemas.openxmlformats.org/officeDocument/2006/relationships" xmlns:p="http://schemas.openxmlformats.org/presentationml/2006/main">
  <p:tag name="TIMING" val="|14|4.1|33|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TotalTime>
  <Words>1141</Words>
  <Application>Microsoft Office PowerPoint</Application>
  <PresentationFormat>Widescreen</PresentationFormat>
  <Paragraphs>174</Paragraphs>
  <Slides>23</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Arial Narrow</vt:lpstr>
      <vt:lpstr>Batang</vt:lpstr>
      <vt:lpstr>Calibri</vt:lpstr>
      <vt:lpstr>Calibri Light</vt:lpstr>
      <vt:lpstr>Times New Roman</vt:lpstr>
      <vt:lpstr>Office Theme</vt:lpstr>
      <vt:lpstr>Pain</vt:lpstr>
      <vt:lpstr>Objectives</vt:lpstr>
      <vt:lpstr>PowerPoint Presentation</vt:lpstr>
      <vt:lpstr>PowerPoint Presentation</vt:lpstr>
      <vt:lpstr>Painful stimuli</vt:lpstr>
      <vt:lpstr>PowerPoint Presentation</vt:lpstr>
      <vt:lpstr>Three Types of pain receptors</vt:lpstr>
      <vt:lpstr>Classification of pain</vt:lpstr>
      <vt:lpstr>PowerPoint Presentation</vt:lpstr>
      <vt:lpstr>PowerPoint Presentation</vt:lpstr>
      <vt:lpstr>Pain also classified in to </vt:lpstr>
      <vt:lpstr>Deep pain </vt:lpstr>
      <vt:lpstr>Visceral pain</vt:lpstr>
      <vt:lpstr>Nociceptors</vt:lpstr>
      <vt:lpstr>Referred pain</vt:lpstr>
      <vt:lpstr>Mechanism of referred pain</vt:lpstr>
      <vt:lpstr>PowerPoint Presentation</vt:lpstr>
      <vt:lpstr>PowerPoint Presentation</vt:lpstr>
      <vt:lpstr>PowerPoint Presentation</vt:lpstr>
      <vt:lpstr>PowerPoint Presentation</vt:lpstr>
      <vt:lpstr>Inhibition of Pain Transmission by Simultaneous Tactile stimulation  </vt:lpstr>
      <vt:lpstr>Some Clinical Abnormalities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Pain</dc:title>
  <dc:creator>Lenovo</dc:creator>
  <cp:lastModifiedBy>Windows User</cp:lastModifiedBy>
  <cp:revision>48</cp:revision>
  <dcterms:created xsi:type="dcterms:W3CDTF">2021-01-12T06:46:14Z</dcterms:created>
  <dcterms:modified xsi:type="dcterms:W3CDTF">2022-11-15T15:10:53Z</dcterms:modified>
</cp:coreProperties>
</file>